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263" r:id="rId10"/>
    <p:sldId id="302" r:id="rId11"/>
    <p:sldId id="299" r:id="rId12"/>
    <p:sldId id="264" r:id="rId13"/>
    <p:sldId id="303" r:id="rId14"/>
    <p:sldId id="265" r:id="rId15"/>
    <p:sldId id="300" r:id="rId16"/>
    <p:sldId id="304" r:id="rId17"/>
    <p:sldId id="266" r:id="rId18"/>
    <p:sldId id="267" r:id="rId19"/>
    <p:sldId id="268" r:id="rId20"/>
    <p:sldId id="305" r:id="rId21"/>
    <p:sldId id="306" r:id="rId22"/>
    <p:sldId id="269" r:id="rId23"/>
    <p:sldId id="270" r:id="rId24"/>
    <p:sldId id="271" r:id="rId25"/>
    <p:sldId id="272" r:id="rId26"/>
    <p:sldId id="307" r:id="rId27"/>
    <p:sldId id="273" r:id="rId28"/>
    <p:sldId id="313" r:id="rId29"/>
    <p:sldId id="274" r:id="rId30"/>
    <p:sldId id="314" r:id="rId31"/>
    <p:sldId id="275" r:id="rId32"/>
    <p:sldId id="315" r:id="rId33"/>
    <p:sldId id="276" r:id="rId34"/>
    <p:sldId id="316" r:id="rId35"/>
    <p:sldId id="277" r:id="rId36"/>
    <p:sldId id="317" r:id="rId37"/>
    <p:sldId id="278" r:id="rId38"/>
    <p:sldId id="279" r:id="rId39"/>
    <p:sldId id="287" r:id="rId40"/>
    <p:sldId id="309" r:id="rId41"/>
    <p:sldId id="310" r:id="rId42"/>
    <p:sldId id="311" r:id="rId43"/>
    <p:sldId id="312" r:id="rId44"/>
    <p:sldId id="280" r:id="rId45"/>
    <p:sldId id="308" r:id="rId46"/>
    <p:sldId id="281" r:id="rId47"/>
    <p:sldId id="282" r:id="rId48"/>
    <p:sldId id="283" r:id="rId49"/>
    <p:sldId id="284" r:id="rId50"/>
    <p:sldId id="285" r:id="rId51"/>
    <p:sldId id="286" r:id="rId52"/>
    <p:sldId id="292" r:id="rId53"/>
    <p:sldId id="293" r:id="rId54"/>
    <p:sldId id="294" r:id="rId55"/>
    <p:sldId id="295" r:id="rId56"/>
    <p:sldId id="298" r:id="rId57"/>
    <p:sldId id="296" r:id="rId58"/>
    <p:sldId id="297" r:id="rId5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897" autoAdjust="0"/>
  </p:normalViewPr>
  <p:slideViewPr>
    <p:cSldViewPr>
      <p:cViewPr varScale="1">
        <p:scale>
          <a:sx n="78" d="100"/>
          <a:sy n="78" d="100"/>
        </p:scale>
        <p:origin x="-2328" y="-84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81B3DA5-9C2E-4099-9085-E237985C4148}" type="slidenum">
              <a:t>‹#›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2685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FA1A63C-5998-4935-BECB-E1F2DD0CAA6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0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A1A63C-5998-4935-BECB-E1F2DD0CAA6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44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 dirty="0" smtClean="0"/>
              <a:t>Named for the </a:t>
            </a:r>
            <a:r>
              <a:rPr lang="en-GB" b="1" dirty="0" err="1" smtClean="0"/>
              <a:t>Demter</a:t>
            </a:r>
            <a:r>
              <a:rPr lang="en-GB" b="1" dirty="0" smtClean="0"/>
              <a:t> Project</a:t>
            </a:r>
            <a:endParaRPr lang="en-GB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Mixed-experience groups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Collaborative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Share some design artefacts</a:t>
            </a:r>
            <a:endParaRPr lang="en-GB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 dirty="0" smtClean="0"/>
              <a:t>This is basically what Spring and other Dependency</a:t>
            </a:r>
            <a:r>
              <a:rPr lang="en-GB" baseline="0" dirty="0" smtClean="0"/>
              <a:t> </a:t>
            </a:r>
            <a:r>
              <a:rPr lang="en-GB" dirty="0" smtClean="0"/>
              <a:t>Injection containers look after</a:t>
            </a:r>
            <a:endParaRPr lang="en-GB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/>
              <a:t>A fake chess-playing machine constructed in the late 18th century by Wolfgang von Kempelen to impress the Empress of Austria, the mechanism appeared to be able to play a strong game of chess against a human opponent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A1A63C-5998-4935-BECB-E1F2DD0CAA6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22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2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8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376B7E-B345-4EB3-A456-50ED5A5219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51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D33BC4-D6EF-4A44-9A94-A6523D90A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30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57499" y="334236"/>
            <a:ext cx="2500906" cy="71099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4785" y="334236"/>
            <a:ext cx="7334704" cy="71099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89DDE2-AE66-467D-896F-4D0624F96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71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4E6F69-D7EA-4F6E-9A25-64AE25B5C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32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4"/>
            <a:ext cx="8568531" cy="150143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6"/>
            <a:ext cx="8568531" cy="1653678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386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73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60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46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3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2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0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093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E6F33-9311-4DAF-9DFD-2E4A42FE9A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9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4788" y="1944167"/>
            <a:ext cx="4917805" cy="5500013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0603" y="1944167"/>
            <a:ext cx="4917805" cy="5500013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A33E60-FFEE-4CED-A0D9-8A3089F3F2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89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9"/>
            <a:ext cx="4454027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868" indent="0">
              <a:buNone/>
              <a:defRPr sz="2200" b="1"/>
            </a:lvl2pPr>
            <a:lvl3pPr marL="1007734" indent="0">
              <a:buNone/>
              <a:defRPr sz="2000" b="1"/>
            </a:lvl3pPr>
            <a:lvl4pPr marL="1511602" indent="0">
              <a:buNone/>
              <a:defRPr sz="1800" b="1"/>
            </a:lvl4pPr>
            <a:lvl5pPr marL="2015468" indent="0">
              <a:buNone/>
              <a:defRPr sz="1800" b="1"/>
            </a:lvl5pPr>
            <a:lvl6pPr marL="2519335" indent="0">
              <a:buNone/>
              <a:defRPr sz="1800" b="1"/>
            </a:lvl6pPr>
            <a:lvl7pPr marL="3023201" indent="0">
              <a:buNone/>
              <a:defRPr sz="1800" b="1"/>
            </a:lvl7pPr>
            <a:lvl8pPr marL="3527069" indent="0">
              <a:buNone/>
              <a:defRPr sz="1800" b="1"/>
            </a:lvl8pPr>
            <a:lvl9pPr marL="403093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9"/>
            <a:ext cx="4455776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868" indent="0">
              <a:buNone/>
              <a:defRPr sz="2200" b="1"/>
            </a:lvl2pPr>
            <a:lvl3pPr marL="1007734" indent="0">
              <a:buNone/>
              <a:defRPr sz="2000" b="1"/>
            </a:lvl3pPr>
            <a:lvl4pPr marL="1511602" indent="0">
              <a:buNone/>
              <a:defRPr sz="1800" b="1"/>
            </a:lvl4pPr>
            <a:lvl5pPr marL="2015468" indent="0">
              <a:buNone/>
              <a:defRPr sz="1800" b="1"/>
            </a:lvl5pPr>
            <a:lvl6pPr marL="2519335" indent="0">
              <a:buNone/>
              <a:defRPr sz="1800" b="1"/>
            </a:lvl6pPr>
            <a:lvl7pPr marL="3023201" indent="0">
              <a:buNone/>
              <a:defRPr sz="1800" b="1"/>
            </a:lvl7pPr>
            <a:lvl8pPr marL="3527069" indent="0">
              <a:buNone/>
              <a:defRPr sz="1800" b="1"/>
            </a:lvl8pPr>
            <a:lvl9pPr marL="403093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A6775E-B1F3-4176-AD08-65789E9EEB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28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77D5A1-50BB-4776-97DE-5D4261881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11A27E-0806-4483-B6AC-B717B9323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731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300987"/>
            <a:ext cx="3316456" cy="128094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7" y="300990"/>
            <a:ext cx="5635349" cy="645197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4" y="1581935"/>
            <a:ext cx="3316456" cy="5171028"/>
          </a:xfrm>
        </p:spPr>
        <p:txBody>
          <a:bodyPr/>
          <a:lstStyle>
            <a:lvl1pPr marL="0" indent="0">
              <a:buNone/>
              <a:defRPr sz="1500"/>
            </a:lvl1pPr>
            <a:lvl2pPr marL="503868" indent="0">
              <a:buNone/>
              <a:defRPr sz="1300"/>
            </a:lvl2pPr>
            <a:lvl3pPr marL="1007734" indent="0">
              <a:buNone/>
              <a:defRPr sz="1100"/>
            </a:lvl3pPr>
            <a:lvl4pPr marL="1511602" indent="0">
              <a:buNone/>
              <a:defRPr sz="1000"/>
            </a:lvl4pPr>
            <a:lvl5pPr marL="2015468" indent="0">
              <a:buNone/>
              <a:defRPr sz="1000"/>
            </a:lvl5pPr>
            <a:lvl6pPr marL="2519335" indent="0">
              <a:buNone/>
              <a:defRPr sz="1000"/>
            </a:lvl6pPr>
            <a:lvl7pPr marL="3023201" indent="0">
              <a:buNone/>
              <a:defRPr sz="1000"/>
            </a:lvl7pPr>
            <a:lvl8pPr marL="3527069" indent="0">
              <a:buNone/>
              <a:defRPr sz="1000"/>
            </a:lvl8pPr>
            <a:lvl9pPr marL="40309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C4A437-1935-43BC-8597-8ACFA493F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81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00"/>
            </a:lvl1pPr>
            <a:lvl2pPr marL="503868" indent="0">
              <a:buNone/>
              <a:defRPr sz="3100"/>
            </a:lvl2pPr>
            <a:lvl3pPr marL="1007734" indent="0">
              <a:buNone/>
              <a:defRPr sz="2600"/>
            </a:lvl3pPr>
            <a:lvl4pPr marL="1511602" indent="0">
              <a:buNone/>
              <a:defRPr sz="2200"/>
            </a:lvl4pPr>
            <a:lvl5pPr marL="2015468" indent="0">
              <a:buNone/>
              <a:defRPr sz="2200"/>
            </a:lvl5pPr>
            <a:lvl6pPr marL="2519335" indent="0">
              <a:buNone/>
              <a:defRPr sz="2200"/>
            </a:lvl6pPr>
            <a:lvl7pPr marL="3023201" indent="0">
              <a:buNone/>
              <a:defRPr sz="2200"/>
            </a:lvl7pPr>
            <a:lvl8pPr marL="3527069" indent="0">
              <a:buNone/>
              <a:defRPr sz="2200"/>
            </a:lvl8pPr>
            <a:lvl9pPr marL="4030936" indent="0">
              <a:buNone/>
              <a:defRPr sz="22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00"/>
            </a:lvl1pPr>
            <a:lvl2pPr marL="503868" indent="0">
              <a:buNone/>
              <a:defRPr sz="1300"/>
            </a:lvl2pPr>
            <a:lvl3pPr marL="1007734" indent="0">
              <a:buNone/>
              <a:defRPr sz="1100"/>
            </a:lvl3pPr>
            <a:lvl4pPr marL="1511602" indent="0">
              <a:buNone/>
              <a:defRPr sz="1000"/>
            </a:lvl4pPr>
            <a:lvl5pPr marL="2015468" indent="0">
              <a:buNone/>
              <a:defRPr sz="1000"/>
            </a:lvl5pPr>
            <a:lvl6pPr marL="2519335" indent="0">
              <a:buNone/>
              <a:defRPr sz="1000"/>
            </a:lvl6pPr>
            <a:lvl7pPr marL="3023201" indent="0">
              <a:buNone/>
              <a:defRPr sz="1000"/>
            </a:lvl7pPr>
            <a:lvl8pPr marL="3527069" indent="0">
              <a:buNone/>
              <a:defRPr sz="1000"/>
            </a:lvl8pPr>
            <a:lvl9pPr marL="40309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87AAE9-5F1F-43E3-83DF-DEBB53595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52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72" tIns="50387" rIns="100772" bIns="503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7"/>
            <a:ext cx="9072563" cy="4989036"/>
          </a:xfrm>
          <a:prstGeom prst="rect">
            <a:avLst/>
          </a:prstGeom>
        </p:spPr>
        <p:txBody>
          <a:bodyPr vert="horz" lIns="100772" tIns="50387" rIns="100772" bIns="503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701"/>
            <a:ext cx="2352146" cy="402483"/>
          </a:xfrm>
          <a:prstGeom prst="rect">
            <a:avLst/>
          </a:prstGeom>
        </p:spPr>
        <p:txBody>
          <a:bodyPr vert="horz" lIns="100772" tIns="50387" rIns="100772" bIns="5038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701"/>
            <a:ext cx="3192198" cy="402483"/>
          </a:xfrm>
          <a:prstGeom prst="rect">
            <a:avLst/>
          </a:prstGeom>
        </p:spPr>
        <p:txBody>
          <a:bodyPr vert="horz" lIns="100772" tIns="50387" rIns="100772" bIns="5038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701"/>
            <a:ext cx="2352146" cy="402483"/>
          </a:xfrm>
          <a:prstGeom prst="rect">
            <a:avLst/>
          </a:prstGeom>
        </p:spPr>
        <p:txBody>
          <a:bodyPr vert="horz" lIns="100772" tIns="50387" rIns="100772" bIns="5038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66DAA529-5185-40F9-9387-1DE670E00B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22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007734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00" indent="-377900" algn="l" defTabSz="1007734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784" indent="-314916" algn="l" defTabSz="1007734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669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534" indent="-251934" algn="l" defTabSz="1007734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402" indent="-251934" algn="l" defTabSz="1007734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269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136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003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2870" indent="-251934" algn="l" defTabSz="100773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868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734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602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468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335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201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069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0936" algn="l" defTabSz="10077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0" y="301625"/>
            <a:ext cx="9072563" cy="5851525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GB" sz="4400"/>
              <a:t>Object Oriented</a:t>
            </a:r>
          </a:p>
          <a:p>
            <a:pPr marL="0" lvl="0" indent="0" algn="ctr">
              <a:buNone/>
            </a:pPr>
            <a:r>
              <a:rPr lang="en-GB" sz="4400"/>
              <a:t>Design</a:t>
            </a:r>
          </a:p>
          <a:p>
            <a:pPr marL="0" lvl="0" indent="0" algn="ctr">
              <a:buNone/>
            </a:pPr>
            <a:endParaRPr lang="en-GB"/>
          </a:p>
          <a:p>
            <a:pPr marL="0" lvl="0" indent="0" algn="ctr">
              <a:buNone/>
            </a:pPr>
            <a:r>
              <a:rPr lang="en-GB" sz="2600"/>
              <a:t>Tony Baines</a:t>
            </a:r>
          </a:p>
          <a:p>
            <a:pPr marL="0" lvl="0" indent="0" algn="ctr">
              <a:buNone/>
            </a:pPr>
            <a:r>
              <a:rPr lang="en-GB" sz="2600"/>
              <a:t>March 2013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892656" y="1869796"/>
            <a:ext cx="1751136" cy="720080"/>
            <a:chOff x="48816" y="2339677"/>
            <a:chExt cx="1751136" cy="72008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Mammals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/>
            <p:cNvCxnSpPr>
              <a:stCxn id="9" idx="1"/>
              <a:endCxn id="9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>
            <a:stCxn id="9" idx="0"/>
            <a:endCxn id="6" idx="2"/>
          </p:cNvCxnSpPr>
          <p:nvPr/>
        </p:nvCxnSpPr>
        <p:spPr>
          <a:xfrm flipH="1" flipV="1">
            <a:off x="4745729" y="1580498"/>
            <a:ext cx="22495" cy="2892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72704" y="3419797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 smtClean="0">
                  <a:solidFill>
                    <a:schemeClr val="tx1"/>
                  </a:solidFill>
                </a:rPr>
                <a:t>Eutheria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/>
            <p:cNvCxnSpPr>
              <a:stCxn id="21" idx="1"/>
              <a:endCxn id="21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892656" y="3419797"/>
            <a:ext cx="1751136" cy="720080"/>
            <a:chOff x="48816" y="2339677"/>
            <a:chExt cx="1751136" cy="72008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4" name="Rectangle 23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 smtClean="0">
                  <a:solidFill>
                    <a:schemeClr val="tx1"/>
                  </a:solidFill>
                </a:rPr>
                <a:t>Cetacea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>
              <a:stCxn id="24" idx="1"/>
              <a:endCxn id="24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344568" y="3419796"/>
            <a:ext cx="1751136" cy="720080"/>
            <a:chOff x="48816" y="2339677"/>
            <a:chExt cx="1751136" cy="720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Rectangle 26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 smtClean="0">
                  <a:solidFill>
                    <a:schemeClr val="tx1"/>
                  </a:solidFill>
                </a:rPr>
                <a:t>Carnivora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21" idx="0"/>
            <a:endCxn id="9" idx="2"/>
          </p:cNvCxnSpPr>
          <p:nvPr/>
        </p:nvCxnSpPr>
        <p:spPr>
          <a:xfrm rot="5400000" flipH="1" flipV="1">
            <a:off x="2493288" y="1144861"/>
            <a:ext cx="829921" cy="3719952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4" idx="0"/>
            <a:endCxn id="9" idx="2"/>
          </p:cNvCxnSpPr>
          <p:nvPr/>
        </p:nvCxnSpPr>
        <p:spPr>
          <a:xfrm rot="5400000" flipH="1" flipV="1">
            <a:off x="4353264" y="3004837"/>
            <a:ext cx="829921" cy="12700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8"/>
          <p:cNvCxnSpPr>
            <a:stCxn id="27" idx="0"/>
            <a:endCxn id="9" idx="2"/>
          </p:cNvCxnSpPr>
          <p:nvPr/>
        </p:nvCxnSpPr>
        <p:spPr>
          <a:xfrm rot="16200000" flipV="1">
            <a:off x="6079220" y="1278880"/>
            <a:ext cx="829920" cy="3451912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72704" y="5655200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1" name="Rectangle 40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Apes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Connector 41"/>
            <p:cNvCxnSpPr>
              <a:stCxn id="41" idx="1"/>
              <a:endCxn id="41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368" y="4427909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Primates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Connector 44"/>
            <p:cNvCxnSpPr>
              <a:stCxn id="44" idx="1"/>
              <a:endCxn id="44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172704" y="6732165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0" name="Rectangle 49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Humans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stCxn id="50" idx="1"/>
              <a:endCxn id="50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212448" y="6732165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3" name="Rectangle 52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Gorillas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Straight Connector 53"/>
            <p:cNvCxnSpPr>
              <a:stCxn id="53" idx="1"/>
              <a:endCxn id="53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736056" y="5655200"/>
            <a:ext cx="1751136" cy="720080"/>
            <a:chOff x="48816" y="2339677"/>
            <a:chExt cx="1751136" cy="72008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6" name="Rectangle 55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Monkeys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/>
            <p:cNvCxnSpPr>
              <a:stCxn id="56" idx="1"/>
              <a:endCxn id="56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28"/>
          <p:cNvCxnSpPr>
            <a:stCxn id="41" idx="0"/>
            <a:endCxn id="44" idx="2"/>
          </p:cNvCxnSpPr>
          <p:nvPr/>
        </p:nvCxnSpPr>
        <p:spPr>
          <a:xfrm rot="5400000" flipH="1" flipV="1">
            <a:off x="798999" y="5397263"/>
            <a:ext cx="507211" cy="8664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8"/>
          <p:cNvCxnSpPr>
            <a:stCxn id="56" idx="0"/>
            <a:endCxn id="44" idx="2"/>
          </p:cNvCxnSpPr>
          <p:nvPr/>
        </p:nvCxnSpPr>
        <p:spPr>
          <a:xfrm rot="16200000" flipV="1">
            <a:off x="2080675" y="4124251"/>
            <a:ext cx="507211" cy="2554688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3" idx="0"/>
            <a:endCxn id="41" idx="2"/>
          </p:cNvCxnSpPr>
          <p:nvPr/>
        </p:nvCxnSpPr>
        <p:spPr>
          <a:xfrm rot="16200000" flipV="1">
            <a:off x="1889702" y="5533851"/>
            <a:ext cx="356885" cy="2039744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28"/>
          <p:cNvCxnSpPr>
            <a:stCxn id="50" idx="0"/>
            <a:endCxn id="41" idx="2"/>
          </p:cNvCxnSpPr>
          <p:nvPr/>
        </p:nvCxnSpPr>
        <p:spPr>
          <a:xfrm rot="5400000" flipH="1" flipV="1">
            <a:off x="869830" y="6553723"/>
            <a:ext cx="356885" cy="12700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8"/>
          <p:cNvCxnSpPr>
            <a:stCxn id="44" idx="0"/>
            <a:endCxn id="21" idx="2"/>
          </p:cNvCxnSpPr>
          <p:nvPr/>
        </p:nvCxnSpPr>
        <p:spPr>
          <a:xfrm rot="16200000" flipV="1">
            <a:off x="908588" y="4279561"/>
            <a:ext cx="288032" cy="8664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751040" y="4544277"/>
            <a:ext cx="1751136" cy="720080"/>
            <a:chOff x="48816" y="2339677"/>
            <a:chExt cx="1751136" cy="72008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1" name="Rectangle 80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Dolphins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81" idx="1"/>
              <a:endCxn id="81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793793" y="4544277"/>
            <a:ext cx="1751136" cy="720080"/>
            <a:chOff x="48816" y="2339677"/>
            <a:chExt cx="1751136" cy="72008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4" name="Rectangle 83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Orcas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Connector 84"/>
            <p:cNvCxnSpPr>
              <a:stCxn id="84" idx="1"/>
              <a:endCxn id="84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Arrow Connector 28"/>
          <p:cNvCxnSpPr>
            <a:stCxn id="84" idx="0"/>
            <a:endCxn id="24" idx="2"/>
          </p:cNvCxnSpPr>
          <p:nvPr/>
        </p:nvCxnSpPr>
        <p:spPr>
          <a:xfrm rot="16200000" flipV="1">
            <a:off x="5016593" y="3891508"/>
            <a:ext cx="404400" cy="901137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28"/>
          <p:cNvCxnSpPr>
            <a:stCxn id="81" idx="0"/>
            <a:endCxn id="24" idx="2"/>
          </p:cNvCxnSpPr>
          <p:nvPr/>
        </p:nvCxnSpPr>
        <p:spPr>
          <a:xfrm rot="5400000" flipH="1" flipV="1">
            <a:off x="3995216" y="3771269"/>
            <a:ext cx="404400" cy="1141616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6219449" y="5479846"/>
            <a:ext cx="1751136" cy="720080"/>
            <a:chOff x="48816" y="2339677"/>
            <a:chExt cx="1751136" cy="720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2" name="Rectangle 91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Lions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>
              <a:stCxn id="92" idx="1"/>
              <a:endCxn id="92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8207192" y="5479847"/>
            <a:ext cx="1751136" cy="720080"/>
            <a:chOff x="48816" y="2339677"/>
            <a:chExt cx="1751136" cy="720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5" name="Rectangle 94"/>
            <p:cNvSpPr/>
            <p:nvPr/>
          </p:nvSpPr>
          <p:spPr>
            <a:xfrm>
              <a:off x="48816" y="2339677"/>
              <a:ext cx="1751136" cy="7200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Bears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1"/>
              <a:endCxn id="95" idx="3"/>
            </p:cNvCxnSpPr>
            <p:nvPr/>
          </p:nvCxnSpPr>
          <p:spPr>
            <a:xfrm>
              <a:off x="48816" y="2699717"/>
              <a:ext cx="1751136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28"/>
          <p:cNvCxnSpPr>
            <a:stCxn id="95" idx="0"/>
            <a:endCxn id="27" idx="2"/>
          </p:cNvCxnSpPr>
          <p:nvPr/>
        </p:nvCxnSpPr>
        <p:spPr>
          <a:xfrm rot="16200000" flipV="1">
            <a:off x="7981463" y="4378550"/>
            <a:ext cx="1339971" cy="862624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28"/>
          <p:cNvCxnSpPr>
            <a:stCxn id="92" idx="0"/>
            <a:endCxn id="27" idx="2"/>
          </p:cNvCxnSpPr>
          <p:nvPr/>
        </p:nvCxnSpPr>
        <p:spPr>
          <a:xfrm rot="5400000" flipH="1" flipV="1">
            <a:off x="6987591" y="4247302"/>
            <a:ext cx="1339970" cy="1125119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3865893" y="229715"/>
            <a:ext cx="1770220" cy="1350783"/>
            <a:chOff x="479340" y="107429"/>
            <a:chExt cx="1770220" cy="1350783"/>
          </a:xfrm>
        </p:grpSpPr>
        <p:grpSp>
          <p:nvGrpSpPr>
            <p:cNvPr id="5" name="Group 4"/>
            <p:cNvGrpSpPr/>
            <p:nvPr/>
          </p:nvGrpSpPr>
          <p:grpSpPr>
            <a:xfrm>
              <a:off x="498424" y="107429"/>
              <a:ext cx="1751136" cy="1350783"/>
              <a:chOff x="3663776" y="387077"/>
              <a:chExt cx="2197424" cy="100811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663776" y="387077"/>
                <a:ext cx="2160240" cy="10081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 smtClean="0">
                    <a:solidFill>
                      <a:schemeClr val="tx1"/>
                    </a:solidFill>
                  </a:rPr>
                  <a:t>Animals</a:t>
                </a:r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700960" y="709522"/>
                <a:ext cx="21602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/>
            <p:cNvSpPr txBox="1"/>
            <p:nvPr/>
          </p:nvSpPr>
          <p:spPr>
            <a:xfrm>
              <a:off x="479340" y="534882"/>
              <a:ext cx="14561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+height</a:t>
              </a:r>
            </a:p>
            <a:p>
              <a:r>
                <a:rPr lang="en-GB" dirty="0" smtClean="0"/>
                <a:t>+weight</a:t>
              </a:r>
            </a:p>
            <a:p>
              <a:r>
                <a:rPr lang="en-GB" dirty="0" smtClean="0"/>
                <a:t>+lifespan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23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Exercise 1: Discussion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3999" y="1769039"/>
            <a:ext cx="8870040" cy="5035133"/>
          </a:xfrm>
        </p:spPr>
        <p:txBody>
          <a:bodyPr/>
          <a:lstStyle/>
          <a:p>
            <a:pPr marL="457200" indent="-457200"/>
            <a:r>
              <a:rPr lang="en-GB" sz="4000" dirty="0"/>
              <a:t>A common problem/solution</a:t>
            </a:r>
          </a:p>
          <a:p>
            <a:pPr marL="889200" lvl="1" indent="-457200"/>
            <a:r>
              <a:rPr lang="en-GB" sz="3600" dirty="0"/>
              <a:t>Extensible</a:t>
            </a:r>
          </a:p>
          <a:p>
            <a:pPr marL="457200" indent="-457200"/>
            <a:r>
              <a:rPr lang="en-GB" sz="4000" dirty="0"/>
              <a:t>Is hierarchy and inheritance equivalent?</a:t>
            </a:r>
          </a:p>
          <a:p>
            <a:pPr marL="457200" indent="-457200"/>
            <a:r>
              <a:rPr lang="en-GB" sz="4000" dirty="0"/>
              <a:t>Should we add new properties as we go down the tree?</a:t>
            </a:r>
          </a:p>
          <a:p>
            <a:pPr marL="914400" lvl="1" indent="-457200"/>
            <a:r>
              <a:rPr lang="en-GB" sz="4000" dirty="0" smtClean="0"/>
              <a:t>E.g. Number of </a:t>
            </a:r>
            <a:r>
              <a:rPr lang="en-GB" sz="4000" dirty="0"/>
              <a:t>Arms </a:t>
            </a:r>
            <a:r>
              <a:rPr lang="en-GB" sz="4000" dirty="0" smtClean="0"/>
              <a:t>?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3596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5400"/>
              <a:t>Composition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479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“Has-A” relationship</a:t>
            </a:r>
          </a:p>
          <a:p>
            <a:pPr lvl="1" rtl="0" hangingPunct="0"/>
            <a:r>
              <a:rPr lang="en-GB" dirty="0"/>
              <a:t>A cat </a:t>
            </a:r>
            <a:r>
              <a:rPr lang="en-GB" b="1" dirty="0"/>
              <a:t>has a</a:t>
            </a:r>
            <a:r>
              <a:rPr lang="en-GB" dirty="0"/>
              <a:t> tail</a:t>
            </a:r>
          </a:p>
          <a:p>
            <a:pPr lvl="0"/>
            <a:r>
              <a:rPr lang="en-GB" dirty="0"/>
              <a:t>May or may not share a lifecycle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4968000"/>
            <a:ext cx="397152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49480" y="3960000"/>
            <a:ext cx="277452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Some UML: Composition</a:t>
            </a:r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2952971" y="4643933"/>
            <a:ext cx="2160240" cy="1008112"/>
            <a:chOff x="1799952" y="2195661"/>
            <a:chExt cx="2160240" cy="1008112"/>
          </a:xfrm>
        </p:grpSpPr>
        <p:sp>
          <p:nvSpPr>
            <p:cNvPr id="20" name="Rectangle 19"/>
            <p:cNvSpPr/>
            <p:nvPr/>
          </p:nvSpPr>
          <p:spPr>
            <a:xfrm>
              <a:off x="1799952" y="2195661"/>
              <a:ext cx="216024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Collaborator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20" idx="1"/>
              <a:endCxn id="20" idx="3"/>
            </p:cNvCxnSpPr>
            <p:nvPr/>
          </p:nvCxnSpPr>
          <p:spPr>
            <a:xfrm>
              <a:off x="1799952" y="2699717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87739" y="2483692"/>
            <a:ext cx="2174264" cy="1019831"/>
            <a:chOff x="2013024" y="1403573"/>
            <a:chExt cx="2174264" cy="1952600"/>
          </a:xfrm>
        </p:grpSpPr>
        <p:grpSp>
          <p:nvGrpSpPr>
            <p:cNvPr id="16" name="Group 15"/>
            <p:cNvGrpSpPr/>
            <p:nvPr/>
          </p:nvGrpSpPr>
          <p:grpSpPr>
            <a:xfrm>
              <a:off x="2013024" y="1403573"/>
              <a:ext cx="2174264" cy="1952600"/>
              <a:chOff x="1799952" y="2195661"/>
              <a:chExt cx="2174264" cy="100811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799952" y="2195661"/>
                <a:ext cx="2160240" cy="10081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 smtClean="0">
                    <a:solidFill>
                      <a:schemeClr val="tx1"/>
                    </a:solidFill>
                  </a:rPr>
                  <a:t>Some Class</a:t>
                </a:r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1813976" y="2836287"/>
                <a:ext cx="21602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/>
            <p:nvPr/>
          </p:nvCxnSpPr>
          <p:spPr>
            <a:xfrm>
              <a:off x="2013024" y="2348061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001763" y="3520537"/>
            <a:ext cx="712624" cy="1123396"/>
            <a:chOff x="4608266" y="2965626"/>
            <a:chExt cx="906842" cy="1390276"/>
          </a:xfrm>
        </p:grpSpPr>
        <p:sp>
          <p:nvSpPr>
            <p:cNvPr id="3" name="Rectangle 2"/>
            <p:cNvSpPr/>
            <p:nvPr/>
          </p:nvSpPr>
          <p:spPr>
            <a:xfrm rot="2652753">
              <a:off x="5382206" y="2965626"/>
              <a:ext cx="132902" cy="1379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lbow Connector 5"/>
            <p:cNvCxnSpPr/>
            <p:nvPr/>
          </p:nvCxnSpPr>
          <p:spPr>
            <a:xfrm rot="5400000">
              <a:off x="4420359" y="3327603"/>
              <a:ext cx="1216206" cy="840391"/>
            </a:xfrm>
            <a:prstGeom prst="bentConnector3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flipH="1">
            <a:off x="5688697" y="3536483"/>
            <a:ext cx="753882" cy="1107450"/>
            <a:chOff x="4608266" y="2965626"/>
            <a:chExt cx="906842" cy="1390276"/>
          </a:xfrm>
        </p:grpSpPr>
        <p:sp>
          <p:nvSpPr>
            <p:cNvPr id="32" name="Rectangle 31"/>
            <p:cNvSpPr/>
            <p:nvPr/>
          </p:nvSpPr>
          <p:spPr>
            <a:xfrm rot="2652753">
              <a:off x="5382206" y="2965626"/>
              <a:ext cx="132902" cy="13790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Elbow Connector 32"/>
            <p:cNvCxnSpPr/>
            <p:nvPr/>
          </p:nvCxnSpPr>
          <p:spPr>
            <a:xfrm rot="5400000">
              <a:off x="4420359" y="3327603"/>
              <a:ext cx="1216206" cy="840391"/>
            </a:xfrm>
            <a:prstGeom prst="bentConnector3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513890" y="4643933"/>
            <a:ext cx="2160240" cy="1008112"/>
            <a:chOff x="1799952" y="2195661"/>
            <a:chExt cx="2160240" cy="1008112"/>
          </a:xfrm>
        </p:grpSpPr>
        <p:sp>
          <p:nvSpPr>
            <p:cNvPr id="35" name="Rectangle 34"/>
            <p:cNvSpPr/>
            <p:nvPr/>
          </p:nvSpPr>
          <p:spPr>
            <a:xfrm>
              <a:off x="1799952" y="2195661"/>
              <a:ext cx="216024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Component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1"/>
              <a:endCxn id="35" idx="3"/>
            </p:cNvCxnSpPr>
            <p:nvPr/>
          </p:nvCxnSpPr>
          <p:spPr>
            <a:xfrm>
              <a:off x="1799952" y="2699717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ular Callout 36"/>
          <p:cNvSpPr/>
          <p:nvPr/>
        </p:nvSpPr>
        <p:spPr>
          <a:xfrm>
            <a:off x="7560592" y="3331375"/>
            <a:ext cx="1944216" cy="659633"/>
          </a:xfrm>
          <a:prstGeom prst="wedgeRectCallout">
            <a:avLst>
              <a:gd name="adj1" fmla="val -101868"/>
              <a:gd name="adj2" fmla="val 99650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smtClean="0">
                <a:solidFill>
                  <a:schemeClr val="tx1"/>
                </a:solidFill>
              </a:rPr>
              <a:t>Composition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Shared lifecycle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575816" y="3476853"/>
            <a:ext cx="2351635" cy="659633"/>
          </a:xfrm>
          <a:prstGeom prst="wedgeRectCallout">
            <a:avLst>
              <a:gd name="adj1" fmla="val 92111"/>
              <a:gd name="adj2" fmla="val 55753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smtClean="0">
                <a:solidFill>
                  <a:schemeClr val="tx1"/>
                </a:solidFill>
              </a:rPr>
              <a:t>Aggregation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Separate lifecycle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53369" y="4300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0..*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4690056" y="3616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02326" y="4274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8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/>
            <a:r>
              <a:rPr lang="en-GB" dirty="0" smtClean="0"/>
              <a:t>Exercise 2: Composition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sz="4800" dirty="0" smtClean="0"/>
              <a:t>Build a car</a:t>
            </a:r>
          </a:p>
          <a:p>
            <a:pPr lvl="1"/>
            <a:r>
              <a:rPr lang="en-GB" sz="4400" dirty="0" smtClean="0"/>
              <a:t>Chassis</a:t>
            </a:r>
          </a:p>
          <a:p>
            <a:pPr lvl="1"/>
            <a:r>
              <a:rPr lang="en-GB" sz="4400" dirty="0" smtClean="0"/>
              <a:t>Body</a:t>
            </a:r>
          </a:p>
          <a:p>
            <a:pPr lvl="1"/>
            <a:r>
              <a:rPr lang="en-GB" sz="4400" dirty="0" smtClean="0"/>
              <a:t>Wheels</a:t>
            </a:r>
          </a:p>
          <a:p>
            <a:pPr lvl="1"/>
            <a:r>
              <a:rPr lang="en-GB" sz="4400" dirty="0" smtClean="0"/>
              <a:t>Engine</a:t>
            </a:r>
          </a:p>
          <a:p>
            <a:r>
              <a:rPr lang="en-GB" sz="4800" dirty="0" smtClean="0"/>
              <a:t>Add driver + passengers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[5 minutes]</a:t>
            </a:r>
            <a:endParaRPr lang="en-GB"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475581"/>
            <a:ext cx="9345988" cy="411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4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2: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Relationships between different sorts of objects</a:t>
            </a:r>
          </a:p>
          <a:p>
            <a:pPr lvl="1"/>
            <a:r>
              <a:rPr lang="en-GB" sz="3600" dirty="0" smtClean="0"/>
              <a:t>Specifics can change over time</a:t>
            </a:r>
          </a:p>
          <a:p>
            <a:pPr lvl="2"/>
            <a:r>
              <a:rPr lang="en-GB" sz="3200" dirty="0" smtClean="0"/>
              <a:t>New wheels</a:t>
            </a:r>
          </a:p>
          <a:p>
            <a:pPr lvl="1"/>
            <a:r>
              <a:rPr lang="en-GB" sz="3600" dirty="0" smtClean="0"/>
              <a:t>Reuse is still possible</a:t>
            </a:r>
          </a:p>
          <a:p>
            <a:pPr lvl="2"/>
            <a:r>
              <a:rPr lang="en-GB" sz="3200" dirty="0" smtClean="0"/>
              <a:t>Compose a collaborator with reusable behaviour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871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5400"/>
              <a:t>Cohesion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479675"/>
          </a:xfrm>
        </p:spPr>
        <p:txBody>
          <a:bodyPr>
            <a:normAutofit fontScale="92500" lnSpcReduction="2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Do one job</a:t>
            </a:r>
          </a:p>
          <a:p>
            <a:pPr lvl="0"/>
            <a:r>
              <a:rPr lang="en-GB" dirty="0"/>
              <a:t>One reason to change</a:t>
            </a:r>
          </a:p>
          <a:p>
            <a:pPr lvl="0"/>
            <a:r>
              <a:rPr lang="en-GB" dirty="0"/>
              <a:t>One concept encapsulated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3847" y="4596480"/>
            <a:ext cx="3692813" cy="246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84000" y="4596480"/>
            <a:ext cx="3682079" cy="24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5400"/>
              <a:t>Coupling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4856163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/>
              <a:t>What do </a:t>
            </a:r>
            <a:r>
              <a:rPr lang="en-GB" u="sng"/>
              <a:t>you need</a:t>
            </a:r>
            <a:r>
              <a:rPr lang="en-GB"/>
              <a:t> to get things done?</a:t>
            </a:r>
          </a:p>
          <a:p>
            <a:pPr lvl="0"/>
            <a:r>
              <a:rPr lang="en-GB"/>
              <a:t>What </a:t>
            </a:r>
            <a:r>
              <a:rPr lang="en-GB" u="sng"/>
              <a:t>needs you</a:t>
            </a:r>
            <a:r>
              <a:rPr lang="en-GB"/>
              <a:t> to get things done?</a:t>
            </a:r>
          </a:p>
          <a:p>
            <a:pPr lvl="0"/>
            <a:r>
              <a:rPr lang="en-GB"/>
              <a:t>Trade-off against cohesion</a:t>
            </a:r>
          </a:p>
          <a:p>
            <a:pPr lvl="1" rtl="0" hangingPunct="0"/>
            <a:r>
              <a:rPr lang="en-GB"/>
              <a:t>Zero coupling = big ball of mud</a:t>
            </a:r>
          </a:p>
          <a:p>
            <a:pPr lvl="0"/>
            <a:r>
              <a:rPr lang="en-GB"/>
              <a:t>Aim to stay Loose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5816" y="3131764"/>
            <a:ext cx="3899595" cy="169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8281" y="4874884"/>
            <a:ext cx="3885131" cy="169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/>
            <a:r>
              <a:rPr lang="en-GB" dirty="0" smtClean="0"/>
              <a:t>Exercise 3: Back at the Zoo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Back with the animals</a:t>
            </a:r>
          </a:p>
          <a:p>
            <a:pPr lvl="1"/>
            <a:r>
              <a:rPr lang="en-GB" sz="4000" dirty="0" smtClean="0"/>
              <a:t>Lions, Gorillas, Humans, Dolphins</a:t>
            </a:r>
          </a:p>
          <a:p>
            <a:pPr lvl="1"/>
            <a:r>
              <a:rPr lang="en-GB" sz="4000" dirty="0" smtClean="0"/>
              <a:t>Add move() operations</a:t>
            </a:r>
          </a:p>
          <a:p>
            <a:pPr lvl="2"/>
            <a:r>
              <a:rPr lang="en-GB" sz="3600" dirty="0" smtClean="0"/>
              <a:t>How can these be reused?</a:t>
            </a:r>
          </a:p>
          <a:p>
            <a:pPr lvl="2"/>
            <a:r>
              <a:rPr lang="en-GB" sz="3600" dirty="0" smtClean="0"/>
              <a:t>Do some animals have more than one way to move?</a:t>
            </a:r>
          </a:p>
          <a:p>
            <a:pPr marL="0" lvl="2" indent="0">
              <a:buNone/>
            </a:pPr>
            <a:r>
              <a:rPr lang="en-GB" sz="3600" dirty="0" smtClean="0"/>
              <a:t>[10 minutes]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Introduction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75816" y="1763613"/>
            <a:ext cx="8870950" cy="4384675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What this is not</a:t>
            </a:r>
          </a:p>
          <a:p>
            <a:pPr lvl="1" rtl="0" hangingPunct="0"/>
            <a:r>
              <a:rPr lang="en-GB" dirty="0"/>
              <a:t>A </a:t>
            </a:r>
            <a:r>
              <a:rPr lang="en-GB" dirty="0" smtClean="0"/>
              <a:t>Methodology</a:t>
            </a:r>
          </a:p>
          <a:p>
            <a:pPr lvl="1" rtl="0" hangingPunct="0"/>
            <a:r>
              <a:rPr lang="en-GB" dirty="0" smtClean="0"/>
              <a:t>A </a:t>
            </a:r>
            <a:r>
              <a:rPr lang="en-GB" dirty="0"/>
              <a:t>Process</a:t>
            </a:r>
          </a:p>
          <a:p>
            <a:pPr lvl="2" rtl="0" hangingPunct="0"/>
            <a:r>
              <a:rPr lang="en-GB" dirty="0"/>
              <a:t>If it was repeatable, the computers would do it</a:t>
            </a:r>
          </a:p>
          <a:p>
            <a:pPr lvl="0"/>
            <a:r>
              <a:rPr lang="en-GB" b="1" dirty="0" smtClean="0"/>
              <a:t>… </a:t>
            </a:r>
            <a:r>
              <a:rPr lang="en-GB" b="1" dirty="0"/>
              <a:t>but it will be</a:t>
            </a:r>
          </a:p>
          <a:p>
            <a:pPr lvl="1" rtl="0" hangingPunct="0"/>
            <a:r>
              <a:rPr lang="en-GB" dirty="0"/>
              <a:t>A vocabulary for talking about design</a:t>
            </a:r>
          </a:p>
          <a:p>
            <a:pPr lvl="1" rtl="0" hangingPunct="0"/>
            <a:r>
              <a:rPr lang="en-GB" dirty="0"/>
              <a:t>Some principles for spotting good (and bad) 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9" y="1259557"/>
            <a:ext cx="9881156" cy="423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8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3: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Combining inheritance and composition</a:t>
            </a:r>
          </a:p>
          <a:p>
            <a:pPr lvl="1"/>
            <a:r>
              <a:rPr lang="en-GB" sz="4400" dirty="0" smtClean="0"/>
              <a:t>Powerful</a:t>
            </a:r>
          </a:p>
          <a:p>
            <a:pPr lvl="2"/>
            <a:r>
              <a:rPr lang="en-GB" sz="3600" dirty="0" smtClean="0"/>
              <a:t>Captures reusable logic</a:t>
            </a:r>
          </a:p>
          <a:p>
            <a:pPr lvl="1"/>
            <a:r>
              <a:rPr lang="en-GB" sz="4400" dirty="0" smtClean="0"/>
              <a:t>Flexible</a:t>
            </a:r>
          </a:p>
          <a:p>
            <a:pPr lvl="2"/>
            <a:r>
              <a:rPr lang="en-GB" sz="3600" dirty="0" smtClean="0"/>
              <a:t>Allows changes during the lifetime of an object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6313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75816" y="323453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808" y="1763613"/>
            <a:ext cx="4329113" cy="4384675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The simplest thing</a:t>
            </a:r>
          </a:p>
          <a:p>
            <a:pPr lvl="1" rtl="0" hangingPunct="0"/>
            <a:r>
              <a:rPr lang="en-GB" dirty="0"/>
              <a:t>that works</a:t>
            </a:r>
          </a:p>
          <a:p>
            <a:pPr lvl="0"/>
            <a:r>
              <a:rPr lang="en-GB" dirty="0"/>
              <a:t>YAGNI</a:t>
            </a:r>
          </a:p>
          <a:p>
            <a:pPr lvl="1" rtl="0" hangingPunct="0"/>
            <a:r>
              <a:rPr lang="en-GB" b="1" dirty="0"/>
              <a:t>Y</a:t>
            </a:r>
            <a:r>
              <a:rPr lang="en-GB" dirty="0"/>
              <a:t>ou</a:t>
            </a:r>
          </a:p>
          <a:p>
            <a:pPr lvl="1" rtl="0" hangingPunct="0"/>
            <a:r>
              <a:rPr lang="en-GB" b="1" dirty="0"/>
              <a:t>A</a:t>
            </a:r>
            <a:r>
              <a:rPr lang="en-GB" dirty="0"/>
              <a:t>ren't</a:t>
            </a:r>
          </a:p>
          <a:p>
            <a:pPr lvl="1" rtl="0" hangingPunct="0"/>
            <a:r>
              <a:rPr lang="en-GB" b="1" dirty="0"/>
              <a:t>G</a:t>
            </a:r>
            <a:r>
              <a:rPr lang="en-GB" dirty="0"/>
              <a:t>oing to</a:t>
            </a:r>
          </a:p>
          <a:p>
            <a:pPr lvl="1" rtl="0" hangingPunct="0"/>
            <a:r>
              <a:rPr lang="en-GB" b="1" dirty="0"/>
              <a:t>N</a:t>
            </a:r>
            <a:r>
              <a:rPr lang="en-GB" dirty="0"/>
              <a:t>eed</a:t>
            </a:r>
          </a:p>
          <a:p>
            <a:pPr lvl="1" rtl="0" hangingPunct="0"/>
            <a:r>
              <a:rPr lang="en-GB" b="1" dirty="0"/>
              <a:t>I</a:t>
            </a:r>
            <a:r>
              <a:rPr lang="en-GB" dirty="0"/>
              <a:t>t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256336" y="1768475"/>
            <a:ext cx="4824289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For real applications this only works if;</a:t>
            </a:r>
          </a:p>
          <a:p>
            <a:pPr lvl="1" rtl="0" hangingPunct="0"/>
            <a:r>
              <a:rPr lang="en-GB" dirty="0"/>
              <a:t>You refactor</a:t>
            </a:r>
          </a:p>
          <a:p>
            <a:pPr lvl="1" rtl="0" hangingPunct="0"/>
            <a:r>
              <a:rPr lang="en-GB" dirty="0"/>
              <a:t>You have tests</a:t>
            </a:r>
          </a:p>
          <a:p>
            <a:pPr lvl="0"/>
            <a:r>
              <a:rPr lang="en-GB" dirty="0"/>
              <a:t>Complexity is the enemy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808" y="323453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A note on Complexity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7784" y="1763613"/>
            <a:ext cx="9577064" cy="5112568"/>
          </a:xfrm>
        </p:spPr>
        <p:txBody>
          <a:bodyPr>
            <a:no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3600" i="1" dirty="0"/>
              <a:t>“Designing software is an exercise in managing complexity”</a:t>
            </a:r>
          </a:p>
          <a:p>
            <a:pPr lvl="0" algn="r">
              <a:spcAft>
                <a:spcPts val="0"/>
              </a:spcAft>
              <a:buNone/>
            </a:pPr>
            <a:r>
              <a:rPr lang="en-GB" sz="1800" dirty="0"/>
              <a:t>Jim Reeve - C++ Journal (1992)</a:t>
            </a:r>
          </a:p>
          <a:p>
            <a:pPr lvl="0"/>
            <a:r>
              <a:rPr lang="en-GB" dirty="0"/>
              <a:t>Necessary Complexity</a:t>
            </a:r>
          </a:p>
          <a:p>
            <a:pPr lvl="1" rtl="0" hangingPunct="0"/>
            <a:r>
              <a:rPr lang="en-GB" dirty="0"/>
              <a:t>Solving hard problems</a:t>
            </a:r>
          </a:p>
          <a:p>
            <a:pPr lvl="0"/>
            <a:r>
              <a:rPr lang="en-GB" dirty="0"/>
              <a:t>Accidental Complexity</a:t>
            </a:r>
          </a:p>
          <a:p>
            <a:pPr lvl="1" rtl="0" hangingPunct="0"/>
            <a:r>
              <a:rPr lang="en-GB" dirty="0"/>
              <a:t>Gold plating, poor design, premature optimisation, …</a:t>
            </a:r>
          </a:p>
          <a:p>
            <a:pPr lvl="0"/>
            <a:r>
              <a:rPr lang="en-GB" dirty="0"/>
              <a:t>Complexity is a cart full of stones, slowing us down</a:t>
            </a:r>
            <a:endParaRPr lang="en-GB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7784" y="1763613"/>
            <a:ext cx="2448272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D</a:t>
            </a:r>
            <a:r>
              <a:rPr lang="en-GB" dirty="0"/>
              <a:t>on't </a:t>
            </a:r>
            <a:r>
              <a:rPr lang="en-GB" b="1" dirty="0"/>
              <a:t>R</a:t>
            </a:r>
            <a:r>
              <a:rPr lang="en-GB" dirty="0"/>
              <a:t>epeat </a:t>
            </a:r>
            <a:r>
              <a:rPr lang="en-GB" b="1" dirty="0"/>
              <a:t>Y</a:t>
            </a:r>
            <a:r>
              <a:rPr lang="en-GB" dirty="0"/>
              <a:t>ourself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536256" y="1763613"/>
            <a:ext cx="5418137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Every copy-and-paste is another stone in the cart</a:t>
            </a:r>
          </a:p>
          <a:p>
            <a:pPr lvl="0"/>
            <a:r>
              <a:rPr lang="en-GB" dirty="0"/>
              <a:t>Two places to fix bugs</a:t>
            </a:r>
          </a:p>
          <a:p>
            <a:pPr lvl="0"/>
            <a:r>
              <a:rPr lang="en-GB" dirty="0"/>
              <a:t>Two places to make a change</a:t>
            </a:r>
          </a:p>
          <a:p>
            <a:pPr lvl="0"/>
            <a:r>
              <a:rPr lang="en-GB" dirty="0"/>
              <a:t>Two things to understand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/>
              <a:t>The Principle Of Least Surprise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392240" y="1763613"/>
            <a:ext cx="5337224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What would </a:t>
            </a:r>
            <a:r>
              <a:rPr lang="en-GB" u="sng" dirty="0"/>
              <a:t>you</a:t>
            </a:r>
            <a:r>
              <a:rPr lang="en-GB" dirty="0"/>
              <a:t> expect from an API?</a:t>
            </a:r>
          </a:p>
          <a:p>
            <a:pPr lvl="0"/>
            <a:r>
              <a:rPr lang="en-GB" dirty="0"/>
              <a:t>What would you hope for in the implementation?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When in doubt</a:t>
            </a:r>
          </a:p>
          <a:p>
            <a:pPr lvl="1" rtl="0" hangingPunct="0"/>
            <a:r>
              <a:rPr lang="en-GB" dirty="0"/>
              <a:t>Do the right thing.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11500" dirty="0" smtClean="0"/>
              <a:t>S.O.L.I.D</a:t>
            </a:r>
            <a:endParaRPr lang="en-GB" sz="115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Michael Feathers’ acronym</a:t>
            </a:r>
          </a:p>
          <a:p>
            <a:r>
              <a:rPr lang="en-GB" dirty="0" smtClean="0"/>
              <a:t>Robert C Martin’s principles</a:t>
            </a:r>
          </a:p>
          <a:p>
            <a:pPr lvl="1"/>
            <a:r>
              <a:rPr lang="en-GB" dirty="0" smtClean="0"/>
              <a:t>Uncle Bob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5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536256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S</a:t>
            </a:r>
            <a:r>
              <a:rPr lang="en-GB" dirty="0"/>
              <a:t>ingle Responsibility</a:t>
            </a:r>
          </a:p>
          <a:p>
            <a:pPr lvl="0"/>
            <a:r>
              <a:rPr lang="en-GB" b="1" dirty="0"/>
              <a:t>O</a:t>
            </a:r>
          </a:p>
          <a:p>
            <a:pPr lvl="0"/>
            <a:r>
              <a:rPr lang="en-GB" b="1" dirty="0"/>
              <a:t>L</a:t>
            </a:r>
          </a:p>
          <a:p>
            <a:pPr lvl="0"/>
            <a:r>
              <a:rPr lang="en-GB" b="1" dirty="0"/>
              <a:t>I</a:t>
            </a:r>
          </a:p>
          <a:p>
            <a:pPr lvl="0"/>
            <a:r>
              <a:rPr lang="en-GB" b="1" dirty="0"/>
              <a:t>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896296" y="1835621"/>
            <a:ext cx="4832350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Do one thing</a:t>
            </a:r>
          </a:p>
          <a:p>
            <a:pPr lvl="0"/>
            <a:r>
              <a:rPr lang="en-GB" dirty="0"/>
              <a:t>High Cohesion</a:t>
            </a:r>
          </a:p>
          <a:p>
            <a:pPr lvl="0"/>
            <a:r>
              <a:rPr lang="en-GB" b="1" dirty="0"/>
              <a:t>DRY</a:t>
            </a:r>
          </a:p>
          <a:p>
            <a:pPr lvl="0"/>
            <a:r>
              <a:rPr lang="en-GB" dirty="0"/>
              <a:t>A place for everything, and everything in it's place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802661379\Documents\My Pictures\SOLID\SingleResponsibilityPrinciple2_5F00_710608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" y="179437"/>
            <a:ext cx="8856984" cy="7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6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/>
              <a:t>S</a:t>
            </a:r>
          </a:p>
          <a:p>
            <a:pPr lvl="0"/>
            <a:r>
              <a:rPr lang="en-GB" b="1"/>
              <a:t>O</a:t>
            </a:r>
            <a:r>
              <a:rPr lang="en-GB"/>
              <a:t>pen Closed</a:t>
            </a:r>
          </a:p>
          <a:p>
            <a:pPr lvl="0"/>
            <a:r>
              <a:rPr lang="en-GB" b="1"/>
              <a:t>L</a:t>
            </a:r>
          </a:p>
          <a:p>
            <a:pPr lvl="0"/>
            <a:r>
              <a:rPr lang="en-GB" b="1"/>
              <a:t>I</a:t>
            </a:r>
          </a:p>
          <a:p>
            <a:pPr lvl="0"/>
            <a:r>
              <a:rPr lang="en-GB" b="1"/>
              <a:t>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536256" y="1768475"/>
            <a:ext cx="5544369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Open for Extension</a:t>
            </a:r>
          </a:p>
          <a:p>
            <a:pPr lvl="1" rtl="0" hangingPunct="0"/>
            <a:r>
              <a:rPr lang="en-GB" dirty="0" err="1"/>
              <a:t>Subclassing</a:t>
            </a:r>
            <a:endParaRPr lang="en-GB" dirty="0"/>
          </a:p>
          <a:p>
            <a:pPr lvl="1" rtl="0" hangingPunct="0"/>
            <a:r>
              <a:rPr lang="en-GB" dirty="0"/>
              <a:t>Interface implementation</a:t>
            </a:r>
          </a:p>
          <a:p>
            <a:pPr lvl="0"/>
            <a:r>
              <a:rPr lang="en-GB" dirty="0"/>
              <a:t>Closed for modification</a:t>
            </a:r>
          </a:p>
          <a:p>
            <a:pPr lvl="1" rtl="0" hangingPunct="0"/>
            <a:r>
              <a:rPr lang="en-GB" dirty="0"/>
              <a:t>Only changes if it's requirements change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59792" y="179437"/>
            <a:ext cx="9072563" cy="16098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What do you think of </a:t>
            </a:r>
            <a:r>
              <a:rPr lang="en-GB" dirty="0" smtClean="0"/>
              <a:t>when </a:t>
            </a:r>
            <a:r>
              <a:rPr lang="en-GB" dirty="0"/>
              <a:t>you think of OO?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808" y="2051645"/>
            <a:ext cx="8870950" cy="4384675"/>
          </a:xfrm>
        </p:spPr>
        <p:txBody>
          <a:bodyPr>
            <a:normAutofit fontScale="92500"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4400" dirty="0"/>
              <a:t>Inheritance</a:t>
            </a:r>
          </a:p>
          <a:p>
            <a:pPr lvl="0"/>
            <a:r>
              <a:rPr lang="en-GB" sz="4400" dirty="0"/>
              <a:t>Data and Methods</a:t>
            </a:r>
          </a:p>
          <a:p>
            <a:pPr lvl="0"/>
            <a:r>
              <a:rPr lang="en-GB" sz="4400" dirty="0"/>
              <a:t>Encapsulation</a:t>
            </a:r>
          </a:p>
          <a:p>
            <a:pPr lvl="0"/>
            <a:r>
              <a:rPr lang="en-GB" sz="4400" dirty="0"/>
              <a:t>Polymorphism</a:t>
            </a:r>
          </a:p>
          <a:p>
            <a:pPr lvl="0"/>
            <a:r>
              <a:rPr lang="en-GB" sz="4400" dirty="0"/>
              <a:t>Coupling</a:t>
            </a:r>
          </a:p>
          <a:p>
            <a:pPr lvl="0"/>
            <a:r>
              <a:rPr lang="en-GB" sz="4400" dirty="0"/>
              <a:t>Cohesion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802661379\Documents\My Pictures\SOLID\OpenClosedPrinciple2_5F00_2C596E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4" y="251443"/>
            <a:ext cx="8856984" cy="70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1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S</a:t>
            </a:r>
          </a:p>
          <a:p>
            <a:pPr lvl="0"/>
            <a:r>
              <a:rPr lang="en-GB" b="1" dirty="0"/>
              <a:t>O</a:t>
            </a:r>
          </a:p>
          <a:p>
            <a:pPr lvl="0"/>
            <a:r>
              <a:rPr lang="en-GB" b="1" dirty="0" err="1"/>
              <a:t>L</a:t>
            </a:r>
            <a:r>
              <a:rPr lang="en-GB" dirty="0" err="1"/>
              <a:t>iskov</a:t>
            </a:r>
            <a:r>
              <a:rPr lang="en-GB" dirty="0"/>
              <a:t> Substitution</a:t>
            </a:r>
          </a:p>
          <a:p>
            <a:pPr lvl="0"/>
            <a:r>
              <a:rPr lang="en-GB" b="1" dirty="0"/>
              <a:t>I</a:t>
            </a:r>
          </a:p>
          <a:p>
            <a:pPr lvl="0"/>
            <a:r>
              <a:rPr lang="en-GB" b="1" dirty="0"/>
              <a:t>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752281" y="1728788"/>
            <a:ext cx="5112568" cy="4383087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i="1" dirty="0"/>
              <a:t>"</a:t>
            </a:r>
            <a:r>
              <a:rPr lang="en-GB" sz="2800" i="1" dirty="0"/>
              <a:t>New classes should be logical, consistent extensions of their super-classes"</a:t>
            </a:r>
          </a:p>
          <a:p>
            <a:pPr lvl="0" algn="r">
              <a:spcAft>
                <a:spcPts val="0"/>
              </a:spcAft>
              <a:buNone/>
            </a:pPr>
            <a:r>
              <a:rPr lang="en-GB" sz="1600" dirty="0" err="1"/>
              <a:t>Barbera</a:t>
            </a:r>
            <a:r>
              <a:rPr lang="en-GB" sz="1600" dirty="0"/>
              <a:t> </a:t>
            </a:r>
            <a:r>
              <a:rPr lang="en-GB" sz="1600" dirty="0" err="1"/>
              <a:t>Liskov</a:t>
            </a:r>
            <a:r>
              <a:rPr lang="en-GB" sz="1600" dirty="0"/>
              <a:t> (1987)</a:t>
            </a:r>
          </a:p>
          <a:p>
            <a:pPr lvl="0"/>
            <a:r>
              <a:rPr lang="en-GB" sz="2800" dirty="0"/>
              <a:t>The client of an API shouldn't need to know about different implementations</a:t>
            </a:r>
          </a:p>
          <a:p>
            <a:pPr lvl="0"/>
            <a:r>
              <a:rPr lang="en-GB" sz="2800" dirty="0"/>
              <a:t>Principle of Least Surprise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802661379\Documents\My Pictures\SOLID\LiskovSubtitutionPrinciple_5F00_52BB51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07429"/>
            <a:ext cx="9091010" cy="727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536256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S</a:t>
            </a:r>
          </a:p>
          <a:p>
            <a:pPr lvl="0"/>
            <a:r>
              <a:rPr lang="en-GB" b="1" dirty="0"/>
              <a:t>O</a:t>
            </a:r>
          </a:p>
          <a:p>
            <a:pPr lvl="0"/>
            <a:r>
              <a:rPr lang="en-GB" b="1" dirty="0"/>
              <a:t>L</a:t>
            </a:r>
          </a:p>
          <a:p>
            <a:pPr lvl="0"/>
            <a:r>
              <a:rPr lang="en-GB" b="1" dirty="0"/>
              <a:t>I</a:t>
            </a:r>
            <a:r>
              <a:rPr lang="en-GB" dirty="0"/>
              <a:t>nterface Segregation</a:t>
            </a:r>
          </a:p>
          <a:p>
            <a:pPr lvl="0"/>
            <a:r>
              <a:rPr lang="en-GB" b="1" dirty="0"/>
              <a:t>D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752280" y="1763613"/>
            <a:ext cx="5049192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It's better to </a:t>
            </a:r>
            <a:r>
              <a:rPr lang="en-GB" u="sng" dirty="0"/>
              <a:t>depend on</a:t>
            </a:r>
            <a:r>
              <a:rPr lang="en-GB" dirty="0"/>
              <a:t> a small interface than a large one</a:t>
            </a:r>
          </a:p>
          <a:p>
            <a:pPr lvl="0"/>
            <a:r>
              <a:rPr lang="en-GB" dirty="0"/>
              <a:t>It's better to </a:t>
            </a:r>
            <a:r>
              <a:rPr lang="en-GB" u="sng" dirty="0"/>
              <a:t>implement</a:t>
            </a:r>
            <a:r>
              <a:rPr lang="en-GB" dirty="0"/>
              <a:t> a small interface than a large one</a:t>
            </a:r>
          </a:p>
          <a:p>
            <a:pPr lvl="0"/>
            <a:r>
              <a:rPr lang="en-GB" dirty="0"/>
              <a:t>Break large interfaces down into smaller ones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802661379\Documents\My Pictures\SOLID\InterfaceSegregationPrinciple_5F00_602164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32" y="251445"/>
            <a:ext cx="864096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b="1" dirty="0"/>
              <a:t>S</a:t>
            </a:r>
          </a:p>
          <a:p>
            <a:pPr lvl="0"/>
            <a:r>
              <a:rPr lang="en-GB" b="1" dirty="0"/>
              <a:t>O</a:t>
            </a:r>
          </a:p>
          <a:p>
            <a:pPr lvl="0"/>
            <a:r>
              <a:rPr lang="en-GB" b="1" dirty="0"/>
              <a:t>L</a:t>
            </a:r>
          </a:p>
          <a:p>
            <a:pPr lvl="0"/>
            <a:r>
              <a:rPr lang="en-GB" b="1" dirty="0"/>
              <a:t>I</a:t>
            </a:r>
          </a:p>
          <a:p>
            <a:pPr lvl="0"/>
            <a:r>
              <a:rPr lang="en-GB" b="1" dirty="0"/>
              <a:t>D</a:t>
            </a:r>
            <a:r>
              <a:rPr lang="en-GB" sz="2800" dirty="0"/>
              <a:t>ependency Inversion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392241" y="1768475"/>
            <a:ext cx="5472608" cy="4384675"/>
          </a:xfrm>
        </p:spPr>
        <p:txBody>
          <a:bodyPr>
            <a:normAutofit fontScale="77500" lnSpcReduction="2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High-level modules should not depend on low-level modules. Both should depend on abstractions.</a:t>
            </a:r>
          </a:p>
          <a:p>
            <a:pPr lvl="0"/>
            <a:r>
              <a:rPr lang="en-GB" dirty="0"/>
              <a:t>Abstractions should not depend upon details. Details should depend upon abstractions.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BDD helps here</a:t>
            </a:r>
          </a:p>
          <a:p>
            <a:pPr lvl="0"/>
            <a:r>
              <a:rPr lang="en-GB" dirty="0"/>
              <a:t>Dependency </a:t>
            </a:r>
            <a:r>
              <a:rPr lang="en-GB" b="1" dirty="0"/>
              <a:t>Injection</a:t>
            </a:r>
            <a:r>
              <a:rPr lang="en-GB" dirty="0"/>
              <a:t> helps too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802661379\Documents\My Pictures\SOLID\DependencyInversionPrinciple_5F00_0278F9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6" y="323451"/>
            <a:ext cx="8784976" cy="70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7784" y="1763613"/>
            <a:ext cx="4185097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Law Of Demeter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248225" y="1768475"/>
            <a:ext cx="5616624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0"/>
              </a:spcAft>
            </a:pPr>
            <a:r>
              <a:rPr lang="en-GB" sz="2400" dirty="0"/>
              <a:t>Formally, the Law of Demeter for functions requires that a method </a:t>
            </a:r>
            <a:r>
              <a:rPr lang="en-GB" sz="2400" b="1" dirty="0"/>
              <a:t>m</a:t>
            </a:r>
            <a:r>
              <a:rPr lang="en-GB" sz="2400" dirty="0"/>
              <a:t> of an object </a:t>
            </a:r>
            <a:r>
              <a:rPr lang="en-GB" sz="2400" b="1" dirty="0"/>
              <a:t>O</a:t>
            </a:r>
            <a:r>
              <a:rPr lang="en-GB" sz="2400" dirty="0"/>
              <a:t> may only invoke the methods of the following kinds of objects</a:t>
            </a:r>
            <a:r>
              <a:rPr lang="en-GB" sz="2400" dirty="0" smtClean="0"/>
              <a:t>:</a:t>
            </a:r>
            <a:endParaRPr lang="en-GB" sz="2400" dirty="0"/>
          </a:p>
          <a:p>
            <a:pPr lvl="1" rtl="0" hangingPunct="0">
              <a:spcAft>
                <a:spcPts val="0"/>
              </a:spcAft>
            </a:pPr>
            <a:r>
              <a:rPr lang="en-GB" sz="2000" b="1" dirty="0"/>
              <a:t>O</a:t>
            </a:r>
            <a:r>
              <a:rPr lang="en-GB" sz="2000" dirty="0"/>
              <a:t> itself</a:t>
            </a:r>
          </a:p>
          <a:p>
            <a:pPr lvl="1" rtl="0" hangingPunct="0">
              <a:spcAft>
                <a:spcPts val="0"/>
              </a:spcAft>
            </a:pPr>
            <a:r>
              <a:rPr lang="en-GB" sz="2000" b="1" dirty="0"/>
              <a:t>m</a:t>
            </a:r>
            <a:r>
              <a:rPr lang="en-GB" sz="2000" dirty="0"/>
              <a:t>'s parameters</a:t>
            </a:r>
          </a:p>
          <a:p>
            <a:pPr lvl="1" rtl="0" hangingPunct="0">
              <a:spcAft>
                <a:spcPts val="0"/>
              </a:spcAft>
            </a:pPr>
            <a:r>
              <a:rPr lang="en-GB" sz="2000" dirty="0"/>
              <a:t>Any objects created/instantiated within </a:t>
            </a:r>
            <a:r>
              <a:rPr lang="en-GB" sz="2000" b="1" dirty="0"/>
              <a:t>m</a:t>
            </a:r>
          </a:p>
          <a:p>
            <a:pPr lvl="1" rtl="0" hangingPunct="0">
              <a:spcAft>
                <a:spcPts val="0"/>
              </a:spcAft>
            </a:pPr>
            <a:r>
              <a:rPr lang="en-GB" sz="2000" b="1" dirty="0"/>
              <a:t>O</a:t>
            </a:r>
            <a:r>
              <a:rPr lang="en-GB" sz="2000" dirty="0"/>
              <a:t>'s direct component objects</a:t>
            </a:r>
          </a:p>
          <a:p>
            <a:pPr lvl="1" rtl="0" hangingPunct="0">
              <a:spcAft>
                <a:spcPts val="0"/>
              </a:spcAft>
            </a:pPr>
            <a:r>
              <a:rPr lang="en-GB" sz="2000" dirty="0"/>
              <a:t>A global variable, accessible by </a:t>
            </a:r>
            <a:r>
              <a:rPr lang="en-GB" sz="2000" b="1" dirty="0"/>
              <a:t>O</a:t>
            </a:r>
            <a:r>
              <a:rPr lang="en-GB" sz="2000" dirty="0"/>
              <a:t>, in the scope of </a:t>
            </a:r>
            <a:r>
              <a:rPr lang="en-GB" sz="2000" b="1" dirty="0"/>
              <a:t>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5776" y="1835621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trike="sngStrike" dirty="0"/>
              <a:t>Law Of Demeter</a:t>
            </a:r>
          </a:p>
          <a:p>
            <a:pPr lvl="0"/>
            <a:r>
              <a:rPr lang="en-GB" dirty="0"/>
              <a:t>Principle of Least Knowledge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64249" y="1768475"/>
            <a:ext cx="5184576" cy="4384675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It's all about encapsulation, coupling &amp; cohesion</a:t>
            </a:r>
          </a:p>
          <a:p>
            <a:pPr lvl="0"/>
            <a:r>
              <a:rPr lang="en-GB" dirty="0"/>
              <a:t>An object should avoid invoking methods of a member object returned by another method.</a:t>
            </a:r>
          </a:p>
          <a:p>
            <a:pPr lvl="0"/>
            <a:r>
              <a:rPr lang="en-GB" dirty="0"/>
              <a:t>Use one dot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8870950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CRC Cards</a:t>
            </a:r>
          </a:p>
          <a:p>
            <a:pPr lvl="1" rtl="0" hangingPunct="0"/>
            <a:r>
              <a:rPr lang="en-GB" dirty="0"/>
              <a:t>Classes, Roles, </a:t>
            </a:r>
            <a:r>
              <a:rPr lang="en-GB" dirty="0" smtClean="0"/>
              <a:t>Collaborators</a:t>
            </a:r>
          </a:p>
          <a:p>
            <a:pPr lvl="1" rtl="0" hangingPunct="0"/>
            <a:r>
              <a:rPr lang="en-GB" dirty="0" smtClean="0"/>
              <a:t>A tool for discussion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44472" y="3491805"/>
            <a:ext cx="8136904" cy="3672408"/>
            <a:chOff x="863848" y="3491805"/>
            <a:chExt cx="8136904" cy="3672408"/>
          </a:xfrm>
        </p:grpSpPr>
        <p:sp>
          <p:nvSpPr>
            <p:cNvPr id="4" name="Rectangle 3"/>
            <p:cNvSpPr/>
            <p:nvPr/>
          </p:nvSpPr>
          <p:spPr>
            <a:xfrm>
              <a:off x="863848" y="3491805"/>
              <a:ext cx="8136904" cy="367240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63848" y="3491805"/>
              <a:ext cx="2880320" cy="36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smtClean="0">
                  <a:solidFill>
                    <a:schemeClr val="tx1"/>
                  </a:solidFill>
                </a:rPr>
                <a:t>C</a:t>
              </a:r>
              <a:r>
                <a:rPr lang="en-GB" sz="3200" dirty="0" smtClean="0">
                  <a:solidFill>
                    <a:schemeClr val="tx1"/>
                  </a:solidFill>
                </a:rPr>
                <a:t>lass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3848" y="3851845"/>
              <a:ext cx="331236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 smtClean="0"/>
                <a:t>R</a:t>
              </a:r>
              <a:r>
                <a:rPr lang="en-GB" sz="3600" dirty="0" smtClean="0"/>
                <a:t>ole</a:t>
              </a:r>
              <a:endParaRPr lang="en-GB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What I do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Single Responsibility Principle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Cohesion 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/>
                <a:t> </a:t>
              </a:r>
              <a:endParaRPr lang="en-GB" dirty="0" smtClean="0"/>
            </a:p>
          </p:txBody>
        </p:sp>
        <p:cxnSp>
          <p:nvCxnSpPr>
            <p:cNvPr id="8" name="Straight Connector 7"/>
            <p:cNvCxnSpPr>
              <a:stCxn id="4" idx="0"/>
              <a:endCxn id="4" idx="2"/>
            </p:cNvCxnSpPr>
            <p:nvPr/>
          </p:nvCxnSpPr>
          <p:spPr>
            <a:xfrm>
              <a:off x="4932300" y="3491805"/>
              <a:ext cx="0" cy="36724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932300" y="3849422"/>
              <a:ext cx="385242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 smtClean="0"/>
                <a:t>C</a:t>
              </a:r>
              <a:r>
                <a:rPr lang="en-GB" sz="3600" dirty="0" smtClean="0"/>
                <a:t>ollaborators</a:t>
              </a:r>
              <a:endParaRPr lang="en-GB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Who I collaborate with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Coupling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Dependency Inversion Principle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  <a:endParaRPr lang="en-GB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/>
                <a:t> </a:t>
              </a:r>
              <a:endParaRPr lang="en-GB" dirty="0" smtClean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Context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59792" y="1763613"/>
            <a:ext cx="8870950" cy="5184576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We build systems to solve a problem</a:t>
            </a:r>
          </a:p>
          <a:p>
            <a:pPr lvl="0"/>
            <a:r>
              <a:rPr lang="en-GB" dirty="0"/>
              <a:t>We write (design) software to talk to other people</a:t>
            </a:r>
          </a:p>
          <a:p>
            <a:pPr lvl="1" rtl="0" hangingPunct="0"/>
            <a:r>
              <a:rPr lang="en-GB" dirty="0"/>
              <a:t>The CPU doesn't care about style</a:t>
            </a:r>
          </a:p>
          <a:p>
            <a:pPr lvl="1" rtl="0" hangingPunct="0"/>
            <a:r>
              <a:rPr lang="en-GB" dirty="0"/>
              <a:t>Communicating intent in code is hard</a:t>
            </a:r>
          </a:p>
          <a:p>
            <a:pPr lvl="2" rtl="0" hangingPunct="0"/>
            <a:r>
              <a:rPr lang="en-GB" dirty="0"/>
              <a:t>A kind of mind-reading</a:t>
            </a:r>
          </a:p>
          <a:p>
            <a:pPr lvl="2" rtl="0" hangingPunct="0"/>
            <a:r>
              <a:rPr lang="en-GB" dirty="0"/>
              <a:t>Object Orientation is a </a:t>
            </a:r>
            <a:r>
              <a:rPr lang="en-GB" dirty="0" err="1"/>
              <a:t>mindset</a:t>
            </a:r>
            <a:r>
              <a:rPr lang="en-GB" dirty="0"/>
              <a:t> for humans</a:t>
            </a:r>
          </a:p>
          <a:p>
            <a:pPr lvl="2" rtl="0" hangingPunct="0"/>
            <a:r>
              <a:rPr lang="en-GB" dirty="0"/>
              <a:t>Good OO </a:t>
            </a:r>
            <a:r>
              <a:rPr lang="en-GB" dirty="0" smtClean="0"/>
              <a:t>design reflects the </a:t>
            </a:r>
            <a:r>
              <a:rPr lang="en-GB" dirty="0"/>
              <a:t>understanding of the team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19832" y="1768475"/>
            <a:ext cx="8151118" cy="5035698"/>
          </a:xfrm>
        </p:spPr>
        <p:txBody>
          <a:bodyPr>
            <a:no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2800" dirty="0"/>
              <a:t>UML</a:t>
            </a:r>
          </a:p>
          <a:p>
            <a:pPr lvl="1" rtl="0" hangingPunct="0"/>
            <a:r>
              <a:rPr lang="en-GB" sz="2400" dirty="0"/>
              <a:t>An industry standard</a:t>
            </a:r>
          </a:p>
          <a:p>
            <a:pPr lvl="1" rtl="0" hangingPunct="0"/>
            <a:r>
              <a:rPr lang="en-GB" sz="2400" dirty="0"/>
              <a:t>But useful anyway</a:t>
            </a:r>
          </a:p>
          <a:p>
            <a:pPr lvl="1" rtl="0" hangingPunct="0"/>
            <a:r>
              <a:rPr lang="en-GB" sz="2400" dirty="0"/>
              <a:t>A tool for communication</a:t>
            </a:r>
          </a:p>
          <a:p>
            <a:pPr lvl="2" rtl="0" hangingPunct="0"/>
            <a:r>
              <a:rPr lang="en-GB" sz="2000" dirty="0"/>
              <a:t>Delivers no features</a:t>
            </a:r>
          </a:p>
          <a:p>
            <a:pPr lvl="1" rtl="0" hangingPunct="0"/>
            <a:r>
              <a:rPr lang="en-GB" sz="2400" dirty="0"/>
              <a:t>Can be generated from code</a:t>
            </a:r>
          </a:p>
          <a:p>
            <a:pPr lvl="1" rtl="0" hangingPunct="0"/>
            <a:r>
              <a:rPr lang="en-GB" sz="2400" dirty="0"/>
              <a:t>Short lifetime otherwise</a:t>
            </a:r>
          </a:p>
          <a:p>
            <a:pPr lvl="2" rtl="0" hangingPunct="0"/>
            <a:r>
              <a:rPr lang="en-GB" sz="2000" dirty="0"/>
              <a:t>Divergence from </a:t>
            </a:r>
            <a:r>
              <a:rPr lang="en-GB" sz="2000" dirty="0" smtClean="0"/>
              <a:t>reality</a:t>
            </a:r>
          </a:p>
          <a:p>
            <a:pPr lvl="1" hangingPunct="0"/>
            <a:r>
              <a:rPr lang="en-GB" sz="2400" dirty="0"/>
              <a:t>Whiteboard it + </a:t>
            </a:r>
            <a:r>
              <a:rPr lang="en-GB" sz="2400" dirty="0" smtClean="0"/>
              <a:t>photo</a:t>
            </a:r>
          </a:p>
          <a:p>
            <a:pPr lvl="2" hangingPunct="0"/>
            <a:r>
              <a:rPr lang="en-GB" sz="2000" dirty="0" smtClean="0"/>
              <a:t>Implies low-ceremony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3407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UML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896296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dirty="0"/>
              <a:t>Class Diagram</a:t>
            </a:r>
          </a:p>
          <a:p>
            <a:pPr lvl="1" rtl="0" hangingPunct="0"/>
            <a:r>
              <a:rPr lang="en-GB" dirty="0"/>
              <a:t>Static relationships</a:t>
            </a:r>
          </a:p>
          <a:p>
            <a:pPr lvl="1" rtl="0" hangingPunct="0"/>
            <a:r>
              <a:rPr lang="en-GB" dirty="0"/>
              <a:t>Hierarchies</a:t>
            </a:r>
          </a:p>
          <a:p>
            <a:pPr lvl="1" rtl="0" hangingPunct="0"/>
            <a:endParaRPr lang="en-GB" dirty="0"/>
          </a:p>
          <a:p>
            <a:pPr lvl="1" rtl="0" hangingPunct="0"/>
            <a:r>
              <a:rPr lang="en-GB" dirty="0" smtClean="0"/>
              <a:t>Can be generated </a:t>
            </a:r>
            <a:r>
              <a:rPr lang="en-GB" dirty="0"/>
              <a:t>from </a:t>
            </a:r>
            <a:r>
              <a:rPr lang="en-GB" dirty="0" smtClean="0"/>
              <a:t>code by tools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88" y="1680874"/>
            <a:ext cx="4892402" cy="462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3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UML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dirty="0"/>
              <a:t>Sequence Diagram</a:t>
            </a:r>
          </a:p>
          <a:p>
            <a:pPr lvl="1" rtl="0" hangingPunct="0"/>
            <a:r>
              <a:rPr lang="en-GB" dirty="0"/>
              <a:t>Dynamic interactions</a:t>
            </a:r>
          </a:p>
          <a:p>
            <a:pPr lvl="1" rtl="0" hangingPunct="0"/>
            <a:r>
              <a:rPr lang="en-GB" dirty="0"/>
              <a:t>Useful communication tool</a:t>
            </a:r>
          </a:p>
          <a:p>
            <a:pPr lvl="1" rtl="0" hangingPunct="0"/>
            <a:r>
              <a:rPr lang="en-GB" dirty="0"/>
              <a:t>Really useful </a:t>
            </a:r>
            <a:r>
              <a:rPr lang="en-GB" u="sng" dirty="0"/>
              <a:t>conversation</a:t>
            </a:r>
            <a:r>
              <a:rPr lang="en-GB" dirty="0"/>
              <a:t> tool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16" y="2123653"/>
            <a:ext cx="574997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83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UML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8244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/>
              <a:t>State Diagram</a:t>
            </a:r>
          </a:p>
          <a:p>
            <a:pPr lvl="1" rtl="0" hangingPunct="0"/>
            <a:r>
              <a:rPr lang="en-GB"/>
              <a:t>Dynamic behaviour</a:t>
            </a:r>
          </a:p>
          <a:p>
            <a:pPr lvl="1" rtl="0" hangingPunct="0"/>
            <a:r>
              <a:rPr lang="en-GB"/>
              <a:t>Fits well with State pattern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24" y="1259557"/>
            <a:ext cx="5619750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1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/>
            <a:r>
              <a:rPr lang="en-GB" dirty="0" smtClean="0"/>
              <a:t>Exercise 4: Cash Machine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4031" y="1763927"/>
            <a:ext cx="9072563" cy="525627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Design a system for an ATM / Cash Machine</a:t>
            </a:r>
          </a:p>
          <a:p>
            <a:pPr lvl="1"/>
            <a:r>
              <a:rPr lang="en-GB" dirty="0" smtClean="0"/>
              <a:t>Authentication (PIN)</a:t>
            </a:r>
          </a:p>
          <a:p>
            <a:pPr lvl="1"/>
            <a:r>
              <a:rPr lang="en-GB" dirty="0" smtClean="0"/>
              <a:t>Check balance</a:t>
            </a:r>
          </a:p>
          <a:p>
            <a:pPr lvl="1"/>
            <a:r>
              <a:rPr lang="en-GB" dirty="0" smtClean="0"/>
              <a:t>Withdraw money</a:t>
            </a:r>
          </a:p>
          <a:p>
            <a:pPr lvl="2"/>
            <a:r>
              <a:rPr lang="en-GB" dirty="0" smtClean="0"/>
              <a:t>Up to current balance</a:t>
            </a:r>
          </a:p>
          <a:p>
            <a:pPr lvl="2"/>
            <a:r>
              <a:rPr lang="en-GB" dirty="0" smtClean="0"/>
              <a:t>Less than £200</a:t>
            </a:r>
          </a:p>
          <a:p>
            <a:pPr lvl="1"/>
            <a:r>
              <a:rPr lang="en-GB" dirty="0" smtClean="0"/>
              <a:t>Audit all activity</a:t>
            </a:r>
          </a:p>
          <a:p>
            <a:endParaRPr lang="en-GB" dirty="0" smtClean="0"/>
          </a:p>
          <a:p>
            <a:r>
              <a:rPr lang="en-GB" dirty="0" smtClean="0"/>
              <a:t>Assume</a:t>
            </a:r>
          </a:p>
          <a:p>
            <a:pPr lvl="1"/>
            <a:r>
              <a:rPr lang="en-GB" dirty="0" smtClean="0"/>
              <a:t>An infinite supply of £10 notes</a:t>
            </a:r>
          </a:p>
          <a:p>
            <a:pPr lvl="1"/>
            <a:r>
              <a:rPr lang="en-GB" dirty="0" smtClean="0"/>
              <a:t>Existing authentication and auditing services</a:t>
            </a:r>
          </a:p>
          <a:p>
            <a:pPr marL="503868" lvl="1" indent="0">
              <a:buNone/>
            </a:pPr>
            <a:endParaRPr lang="en-GB" dirty="0" smtClean="0"/>
          </a:p>
          <a:p>
            <a:pPr marL="503868" lvl="1" indent="0">
              <a:buNone/>
            </a:pPr>
            <a:r>
              <a:rPr lang="en-GB" dirty="0" smtClean="0"/>
              <a:t>[20 minutes 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4: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do you like about your design?</a:t>
            </a:r>
          </a:p>
          <a:p>
            <a:r>
              <a:rPr lang="en-GB" dirty="0" smtClean="0"/>
              <a:t>Did you have to break any of the principles?</a:t>
            </a:r>
          </a:p>
          <a:p>
            <a:r>
              <a:rPr lang="en-GB" dirty="0" smtClean="0"/>
              <a:t>How did you come up with it as a group?</a:t>
            </a:r>
          </a:p>
          <a:p>
            <a:pPr lvl="1"/>
            <a:r>
              <a:rPr lang="en-GB" dirty="0" smtClean="0"/>
              <a:t>Which tools were useful?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50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7824" y="1763613"/>
            <a:ext cx="8870950" cy="5040560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Micro types</a:t>
            </a:r>
          </a:p>
          <a:p>
            <a:pPr lvl="1" rtl="0" hangingPunct="0"/>
            <a:r>
              <a:rPr lang="en-GB" dirty="0"/>
              <a:t>Capture the concept of domain types</a:t>
            </a:r>
          </a:p>
          <a:p>
            <a:pPr lvl="1" rtl="0" hangingPunct="0"/>
            <a:r>
              <a:rPr lang="en-GB" dirty="0"/>
              <a:t>Strongly-typed</a:t>
            </a:r>
          </a:p>
          <a:p>
            <a:pPr lvl="1" rtl="0" hangingPunct="0"/>
            <a:r>
              <a:rPr lang="en-GB" dirty="0"/>
              <a:t>e.g. Order ID</a:t>
            </a:r>
          </a:p>
          <a:p>
            <a:pPr marL="540000" lvl="1" indent="0" rtl="0" hangingPunct="0">
              <a:buNone/>
            </a:pPr>
            <a:r>
              <a:rPr lang="en-GB" sz="2400" dirty="0">
                <a:latin typeface="Courier New" pitchFamily="49"/>
              </a:rPr>
              <a:t>update(String </a:t>
            </a:r>
            <a:r>
              <a:rPr lang="en-GB" sz="2400" dirty="0" err="1">
                <a:latin typeface="Courier New" pitchFamily="49"/>
              </a:rPr>
              <a:t>orderId</a:t>
            </a:r>
            <a:r>
              <a:rPr lang="en-GB" sz="2400" dirty="0">
                <a:latin typeface="Courier New" pitchFamily="49"/>
              </a:rPr>
              <a:t>, String </a:t>
            </a:r>
            <a:r>
              <a:rPr lang="en-GB" sz="2400" dirty="0" err="1">
                <a:latin typeface="Courier New" pitchFamily="49"/>
              </a:rPr>
              <a:t>reasonCode</a:t>
            </a:r>
            <a:r>
              <a:rPr lang="en-GB" sz="2400" dirty="0">
                <a:latin typeface="Courier New" pitchFamily="49"/>
              </a:rPr>
              <a:t>)</a:t>
            </a:r>
          </a:p>
          <a:p>
            <a:pPr marL="540000" lvl="1" indent="0" rtl="0" hangingPunct="0">
              <a:buNone/>
            </a:pPr>
            <a:r>
              <a:rPr lang="en-GB" sz="2400" dirty="0">
                <a:latin typeface="Courier New" pitchFamily="49"/>
              </a:rPr>
              <a:t>update(</a:t>
            </a:r>
            <a:r>
              <a:rPr lang="en-GB" sz="2400" b="1" dirty="0" err="1">
                <a:latin typeface="Courier New" pitchFamily="49"/>
              </a:rPr>
              <a:t>OrderID</a:t>
            </a:r>
            <a:r>
              <a:rPr lang="en-GB" sz="2400" dirty="0" smtClean="0">
                <a:latin typeface="Courier New" pitchFamily="49"/>
              </a:rPr>
              <a:t> id</a:t>
            </a:r>
            <a:r>
              <a:rPr lang="en-GB" sz="2400" dirty="0">
                <a:latin typeface="Courier New" pitchFamily="49"/>
              </a:rPr>
              <a:t>, </a:t>
            </a:r>
            <a:r>
              <a:rPr lang="en-GB" sz="2400" b="1" dirty="0">
                <a:latin typeface="Courier New" pitchFamily="49"/>
              </a:rPr>
              <a:t>Reason</a:t>
            </a:r>
            <a:r>
              <a:rPr lang="en-GB" sz="2400" dirty="0">
                <a:latin typeface="Courier New" pitchFamily="49"/>
              </a:rPr>
              <a:t> reason)</a:t>
            </a:r>
          </a:p>
          <a:p>
            <a:pPr lvl="1" rtl="0" hangingPunct="0"/>
            <a:endParaRPr lang="en-GB" dirty="0" smtClean="0"/>
          </a:p>
          <a:p>
            <a:pPr lvl="1" rtl="0" hangingPunct="0"/>
            <a:r>
              <a:rPr lang="en-GB" dirty="0" smtClean="0"/>
              <a:t>Collections</a:t>
            </a:r>
            <a:endParaRPr lang="en-GB" dirty="0"/>
          </a:p>
          <a:p>
            <a:pPr marL="540000" lvl="1" indent="0" rtl="0" hangingPunct="0">
              <a:buNone/>
            </a:pPr>
            <a:r>
              <a:rPr lang="en-GB" sz="2400" dirty="0">
                <a:latin typeface="Courier New" pitchFamily="49"/>
              </a:rPr>
              <a:t>public class </a:t>
            </a:r>
            <a:r>
              <a:rPr lang="en-GB" sz="2400" b="1" dirty="0" smtClean="0">
                <a:latin typeface="Courier New" pitchFamily="49"/>
              </a:rPr>
              <a:t>Orders</a:t>
            </a:r>
            <a:r>
              <a:rPr lang="en-GB" sz="2400" dirty="0" smtClean="0">
                <a:latin typeface="Courier New" pitchFamily="49"/>
              </a:rPr>
              <a:t> </a:t>
            </a:r>
            <a:r>
              <a:rPr lang="en-GB" sz="2400" dirty="0">
                <a:latin typeface="Courier New" pitchFamily="49"/>
              </a:rPr>
              <a:t>extends List&lt;Order&gt;{...}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7824" y="1691605"/>
            <a:ext cx="8870950" cy="5256584"/>
          </a:xfrm>
        </p:spPr>
        <p:txBody>
          <a:bodyPr>
            <a:no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GB" dirty="0"/>
              <a:t>Design Patterns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Solutions for common problems</a:t>
            </a:r>
          </a:p>
          <a:p>
            <a:pPr lvl="2" rtl="0" hangingPunct="0">
              <a:spcAft>
                <a:spcPts val="600"/>
              </a:spcAft>
            </a:pPr>
            <a:r>
              <a:rPr lang="en-GB" dirty="0"/>
              <a:t>Encapsulate variations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A common language / shorthand</a:t>
            </a:r>
          </a:p>
          <a:p>
            <a:pPr lvl="1" rtl="0" hangingPunct="0">
              <a:spcAft>
                <a:spcPts val="0"/>
              </a:spcAft>
            </a:pPr>
            <a:endParaRPr lang="en-GB" dirty="0"/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BUT</a:t>
            </a:r>
          </a:p>
          <a:p>
            <a:pPr lvl="1" rtl="0" hangingPunct="0">
              <a:spcAft>
                <a:spcPts val="0"/>
              </a:spcAft>
            </a:pPr>
            <a:endParaRPr lang="en-GB" dirty="0"/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They're not where you start, they're where you finish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Refactor to patterns</a:t>
            </a:r>
          </a:p>
          <a:p>
            <a:pPr lvl="2" rtl="0" hangingPunct="0">
              <a:spcAft>
                <a:spcPts val="600"/>
              </a:spcAft>
            </a:pPr>
            <a:r>
              <a:rPr lang="en-GB" dirty="0"/>
              <a:t>in response to code-smells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Design Patterns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808" y="1691605"/>
            <a:ext cx="8870950" cy="4384675"/>
          </a:xfrm>
        </p:spPr>
        <p:txBody>
          <a:bodyPr>
            <a:normAutofit fontScale="925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Creational</a:t>
            </a:r>
          </a:p>
          <a:p>
            <a:pPr lvl="1" rtl="0" hangingPunct="0"/>
            <a:r>
              <a:rPr lang="en-GB" dirty="0"/>
              <a:t>Factories</a:t>
            </a:r>
          </a:p>
          <a:p>
            <a:pPr lvl="2" rtl="0" hangingPunct="0"/>
            <a:r>
              <a:rPr lang="en-GB" dirty="0"/>
              <a:t>Encapsulate the knowledge of how to build different variations of a type</a:t>
            </a:r>
          </a:p>
          <a:p>
            <a:pPr lvl="1" rtl="0" hangingPunct="0"/>
            <a:r>
              <a:rPr lang="en-GB" dirty="0"/>
              <a:t>Builders</a:t>
            </a:r>
          </a:p>
          <a:p>
            <a:pPr lvl="2" rtl="0" hangingPunct="0"/>
            <a:r>
              <a:rPr lang="en-GB" dirty="0"/>
              <a:t>Encapsulate how to assemble families of related objects</a:t>
            </a:r>
          </a:p>
          <a:p>
            <a:pPr lvl="1" rtl="0" hangingPunct="0"/>
            <a:r>
              <a:rPr lang="en-GB" dirty="0"/>
              <a:t>Singleton</a:t>
            </a:r>
          </a:p>
          <a:p>
            <a:pPr lvl="2" rtl="0" hangingPunct="0"/>
            <a:r>
              <a:rPr lang="en-GB" dirty="0"/>
              <a:t>Manage the lifecycle of expensive or scarce resources</a:t>
            </a:r>
          </a:p>
          <a:p>
            <a:pPr lvl="3" rtl="0" hangingPunct="0"/>
            <a:r>
              <a:rPr lang="en-GB" dirty="0"/>
              <a:t>Doesn't need to be global shared state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Design Patterns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7824" y="1763613"/>
            <a:ext cx="8870950" cy="5184576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2800" dirty="0"/>
              <a:t>Structural</a:t>
            </a:r>
          </a:p>
          <a:p>
            <a:pPr lvl="1" rtl="0" hangingPunct="0"/>
            <a:r>
              <a:rPr lang="en-GB" sz="2400" dirty="0"/>
              <a:t>Adaptor</a:t>
            </a:r>
          </a:p>
          <a:p>
            <a:pPr lvl="2" rtl="0" hangingPunct="0"/>
            <a:r>
              <a:rPr lang="en-GB" sz="2000" dirty="0"/>
              <a:t>Translate between different protocols (encapsulate the differences)</a:t>
            </a:r>
          </a:p>
          <a:p>
            <a:pPr lvl="1" rtl="0" hangingPunct="0"/>
            <a:r>
              <a:rPr lang="en-GB" sz="2400" dirty="0"/>
              <a:t>Facade</a:t>
            </a:r>
          </a:p>
          <a:p>
            <a:pPr lvl="2" rtl="0" hangingPunct="0"/>
            <a:r>
              <a:rPr lang="en-GB" sz="2000" dirty="0"/>
              <a:t>Hide a complex API behind a simpler one</a:t>
            </a:r>
          </a:p>
          <a:p>
            <a:pPr lvl="1" rtl="0" hangingPunct="0"/>
            <a:r>
              <a:rPr lang="en-GB" sz="2400" dirty="0"/>
              <a:t>Decorator</a:t>
            </a:r>
          </a:p>
          <a:p>
            <a:pPr lvl="2" rtl="0" hangingPunct="0"/>
            <a:r>
              <a:rPr lang="en-GB" sz="2000" dirty="0"/>
              <a:t>Wrap one object in another of the same type and add behaviour</a:t>
            </a:r>
          </a:p>
          <a:p>
            <a:pPr lvl="3" rtl="0" hangingPunct="0"/>
            <a:r>
              <a:rPr lang="en-GB" sz="1800" dirty="0"/>
              <a:t>Java IO libraries</a:t>
            </a:r>
          </a:p>
          <a:p>
            <a:pPr lvl="1" rtl="0" hangingPunct="0"/>
            <a:r>
              <a:rPr lang="en-GB" sz="2400" dirty="0"/>
              <a:t>Composite</a:t>
            </a:r>
          </a:p>
          <a:p>
            <a:pPr lvl="2" rtl="0" hangingPunct="0"/>
            <a:r>
              <a:rPr lang="en-GB" sz="2000" dirty="0"/>
              <a:t>Homogeneous tree structures e.g. Files/Directories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4800"/>
              <a:t>Encapsulation</a:t>
            </a:r>
          </a:p>
        </p:txBody>
      </p:sp>
      <p:sp>
        <p:nvSpPr>
          <p:cNvPr id="11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767013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2800" dirty="0"/>
              <a:t>State and Operations together</a:t>
            </a:r>
          </a:p>
          <a:p>
            <a:pPr lvl="0"/>
            <a:r>
              <a:rPr lang="en-GB" sz="2800" dirty="0"/>
              <a:t>Messages go in</a:t>
            </a:r>
          </a:p>
          <a:p>
            <a:pPr lvl="0"/>
            <a:r>
              <a:rPr lang="en-GB" sz="2800" dirty="0"/>
              <a:t>Messages come out</a:t>
            </a:r>
          </a:p>
          <a:p>
            <a:pPr lvl="0"/>
            <a:r>
              <a:rPr lang="en-GB" sz="2800" dirty="0"/>
              <a:t>How does it work?</a:t>
            </a:r>
          </a:p>
        </p:txBody>
      </p:sp>
      <p:sp>
        <p:nvSpPr>
          <p:cNvPr id="4" name="Freeform 3"/>
          <p:cNvSpPr/>
          <p:nvPr/>
        </p:nvSpPr>
        <p:spPr>
          <a:xfrm>
            <a:off x="1612800" y="4104000"/>
            <a:ext cx="1843199" cy="172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4BD5E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45640" y="5093640"/>
            <a:ext cx="450359" cy="4503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AE00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cxnSp>
        <p:nvCxnSpPr>
          <p:cNvPr id="6" name="Straight Arrow Connector 5"/>
          <p:cNvCxnSpPr>
            <a:endCxn id="4" idx="11"/>
          </p:cNvCxnSpPr>
          <p:nvPr/>
        </p:nvCxnSpPr>
        <p:spPr>
          <a:xfrm flipH="1">
            <a:off x="3186360" y="4076640"/>
            <a:ext cx="347400" cy="280440"/>
          </a:xfrm>
          <a:prstGeom prst="straightConnector1">
            <a:avLst/>
          </a:prstGeom>
          <a:noFill/>
          <a:ln w="72000">
            <a:solidFill>
              <a:srgbClr val="008000"/>
            </a:solidFill>
            <a:prstDash val="solid"/>
            <a:tailEnd type="arrow"/>
          </a:ln>
        </p:spPr>
      </p:cxnSp>
      <p:cxnSp>
        <p:nvCxnSpPr>
          <p:cNvPr id="7" name="Straight Arrow Connector 6"/>
          <p:cNvCxnSpPr>
            <a:endCxn id="4" idx="4"/>
          </p:cNvCxnSpPr>
          <p:nvPr/>
        </p:nvCxnSpPr>
        <p:spPr>
          <a:xfrm>
            <a:off x="2533680" y="3695400"/>
            <a:ext cx="720" cy="408600"/>
          </a:xfrm>
          <a:prstGeom prst="straightConnector1">
            <a:avLst/>
          </a:prstGeom>
          <a:noFill/>
          <a:ln w="72000">
            <a:solidFill>
              <a:srgbClr val="008000"/>
            </a:solidFill>
            <a:prstDash val="solid"/>
            <a:tailEnd type="arrow"/>
          </a:ln>
        </p:spPr>
      </p:cxnSp>
      <p:cxnSp>
        <p:nvCxnSpPr>
          <p:cNvPr id="8" name="Straight Arrow Connector 7"/>
          <p:cNvCxnSpPr>
            <a:endCxn id="4" idx="8"/>
          </p:cNvCxnSpPr>
          <p:nvPr/>
        </p:nvCxnSpPr>
        <p:spPr>
          <a:xfrm flipV="1">
            <a:off x="2505240" y="5832000"/>
            <a:ext cx="29160" cy="454319"/>
          </a:xfrm>
          <a:prstGeom prst="straightConnector1">
            <a:avLst/>
          </a:prstGeom>
          <a:noFill/>
          <a:ln w="72000">
            <a:solidFill>
              <a:srgbClr val="008000"/>
            </a:solidFill>
            <a:prstDash val="solid"/>
            <a:tailEnd type="arrow"/>
          </a:ln>
        </p:spPr>
      </p:cxnSp>
      <p:cxnSp>
        <p:nvCxnSpPr>
          <p:cNvPr id="9" name="Straight Arrow Connector 8"/>
          <p:cNvCxnSpPr>
            <a:stCxn id="4" idx="9"/>
          </p:cNvCxnSpPr>
          <p:nvPr/>
        </p:nvCxnSpPr>
        <p:spPr>
          <a:xfrm>
            <a:off x="3186360" y="5578920"/>
            <a:ext cx="414000" cy="450359"/>
          </a:xfrm>
          <a:prstGeom prst="straightConnector1">
            <a:avLst/>
          </a:prstGeom>
          <a:noFill/>
          <a:ln w="72000">
            <a:solidFill>
              <a:srgbClr val="FF6633"/>
            </a:solidFill>
            <a:prstDash val="solid"/>
            <a:tailEnd type="arrow"/>
          </a:ln>
        </p:spPr>
      </p:cxnSp>
      <p:cxnSp>
        <p:nvCxnSpPr>
          <p:cNvPr id="10" name="Straight Arrow Connector 9"/>
          <p:cNvCxnSpPr>
            <a:stCxn id="4" idx="6"/>
          </p:cNvCxnSpPr>
          <p:nvPr/>
        </p:nvCxnSpPr>
        <p:spPr>
          <a:xfrm flipH="1">
            <a:off x="876239" y="4968000"/>
            <a:ext cx="736561" cy="42120"/>
          </a:xfrm>
          <a:prstGeom prst="straightConnector1">
            <a:avLst/>
          </a:prstGeom>
          <a:noFill/>
          <a:ln w="72000">
            <a:solidFill>
              <a:srgbClr val="FF6633"/>
            </a:solidFill>
            <a:prstDash val="solid"/>
            <a:tailEnd type="arrow"/>
          </a:ln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80000" y="4370040"/>
            <a:ext cx="2381039" cy="203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72000" y="4392000"/>
            <a:ext cx="2304000" cy="195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Practices: Design Patterns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808" y="1763613"/>
            <a:ext cx="8870950" cy="5040560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Behavioural</a:t>
            </a:r>
          </a:p>
          <a:p>
            <a:pPr lvl="1" rtl="0" hangingPunct="0"/>
            <a:r>
              <a:rPr lang="en-GB" dirty="0"/>
              <a:t>State</a:t>
            </a:r>
          </a:p>
          <a:p>
            <a:pPr lvl="2" rtl="0" hangingPunct="0"/>
            <a:r>
              <a:rPr lang="en-GB" dirty="0"/>
              <a:t>Encapsulate differences in behaviour into objects</a:t>
            </a:r>
          </a:p>
          <a:p>
            <a:pPr lvl="3" rtl="0" hangingPunct="0"/>
            <a:r>
              <a:rPr lang="en-GB" dirty="0"/>
              <a:t>Common refactoring for big conditional </a:t>
            </a:r>
            <a:r>
              <a:rPr lang="en-GB" dirty="0" smtClean="0"/>
              <a:t>blocks</a:t>
            </a:r>
          </a:p>
          <a:p>
            <a:pPr lvl="3" rtl="0" hangingPunct="0"/>
            <a:r>
              <a:rPr lang="en-GB" dirty="0" smtClean="0"/>
              <a:t>Runtim</a:t>
            </a:r>
            <a:r>
              <a:rPr lang="en-GB" dirty="0" smtClean="0"/>
              <a:t>e re-composition</a:t>
            </a:r>
            <a:endParaRPr lang="en-GB" dirty="0"/>
          </a:p>
          <a:p>
            <a:pPr lvl="1" rtl="0" hangingPunct="0"/>
            <a:r>
              <a:rPr lang="en-GB" dirty="0"/>
              <a:t>Strategy</a:t>
            </a:r>
          </a:p>
          <a:p>
            <a:pPr lvl="2" rtl="0" hangingPunct="0"/>
            <a:r>
              <a:rPr lang="en-GB" dirty="0"/>
              <a:t>Encapsulate different </a:t>
            </a:r>
            <a:r>
              <a:rPr lang="en-GB" dirty="0" smtClean="0"/>
              <a:t>algorithms</a:t>
            </a:r>
          </a:p>
          <a:p>
            <a:pPr lvl="2" rtl="0" hangingPunct="0"/>
            <a:r>
              <a:rPr lang="en-GB" dirty="0" smtClean="0"/>
              <a:t>Composition</a:t>
            </a:r>
            <a:endParaRPr lang="en-GB" dirty="0"/>
          </a:p>
          <a:p>
            <a:pPr lvl="1" rtl="0" hangingPunct="0"/>
            <a:r>
              <a:rPr lang="en-GB" dirty="0"/>
              <a:t>Iterator</a:t>
            </a:r>
          </a:p>
          <a:p>
            <a:pPr lvl="2" rtl="0" hangingPunct="0"/>
            <a:r>
              <a:rPr lang="en-GB" dirty="0"/>
              <a:t>Encapsulate how to traverse a structure</a:t>
            </a:r>
          </a:p>
          <a:p>
            <a:pPr lvl="3" rtl="0" hangingPunct="0"/>
            <a:r>
              <a:rPr lang="en-GB" dirty="0"/>
              <a:t>Built in to most languages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Practices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75816" y="1763613"/>
            <a:ext cx="8870950" cy="5328592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Domain Driven </a:t>
            </a:r>
            <a:r>
              <a:rPr lang="en-GB" dirty="0" smtClean="0"/>
              <a:t>Design (Eric Evans)</a:t>
            </a:r>
            <a:endParaRPr lang="en-GB" dirty="0"/>
          </a:p>
          <a:p>
            <a:pPr lvl="1" rtl="0" hangingPunct="0"/>
            <a:r>
              <a:rPr lang="en-GB" dirty="0"/>
              <a:t>Entities</a:t>
            </a:r>
          </a:p>
          <a:p>
            <a:pPr lvl="2" rtl="0" hangingPunct="0"/>
            <a:r>
              <a:rPr lang="en-GB" dirty="0"/>
              <a:t>Concepts from the problem domain</a:t>
            </a:r>
          </a:p>
          <a:p>
            <a:pPr lvl="2" rtl="0" hangingPunct="0"/>
            <a:r>
              <a:rPr lang="en-GB" dirty="0"/>
              <a:t>Data and behaviour</a:t>
            </a:r>
          </a:p>
          <a:p>
            <a:pPr lvl="1" rtl="0" hangingPunct="0"/>
            <a:r>
              <a:rPr lang="en-GB" dirty="0" smtClean="0"/>
              <a:t>Services</a:t>
            </a:r>
            <a:endParaRPr lang="en-GB" dirty="0"/>
          </a:p>
          <a:p>
            <a:pPr lvl="2" rtl="0" hangingPunct="0"/>
            <a:r>
              <a:rPr lang="en-GB" dirty="0"/>
              <a:t>Logic which doesn't belong to an entity</a:t>
            </a:r>
          </a:p>
          <a:p>
            <a:pPr lvl="1" rtl="0" hangingPunct="0"/>
            <a:r>
              <a:rPr lang="en-GB" dirty="0"/>
              <a:t>Value Objects</a:t>
            </a:r>
          </a:p>
          <a:p>
            <a:pPr lvl="2" rtl="0" hangingPunct="0"/>
            <a:r>
              <a:rPr lang="en-GB" dirty="0"/>
              <a:t>Immutable containers for data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2267669"/>
            <a:ext cx="2599126" cy="343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/>
            <a:r>
              <a:rPr lang="en-GB" dirty="0" smtClean="0"/>
              <a:t>Exercise 5: Group Therapy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the worst / most-interesting violation of OO principles</a:t>
            </a:r>
            <a:r>
              <a:rPr lang="en-GB" baseline="0" dirty="0" smtClean="0"/>
              <a:t> you’ve come across?</a:t>
            </a:r>
          </a:p>
          <a:p>
            <a:pPr lvl="1"/>
            <a:r>
              <a:rPr lang="en-GB" baseline="0" dirty="0" smtClean="0"/>
              <a:t>Phrase in terms of coupling/cohesion/SOLID etc.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What did / would you do to fix it?</a:t>
            </a:r>
          </a:p>
          <a:p>
            <a:pPr lvl="1"/>
            <a:r>
              <a:rPr lang="en-GB" baseline="0" dirty="0" smtClean="0"/>
              <a:t>Why is that better?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[5 minutes]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Closing Thoughts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75816" y="1763613"/>
            <a:ext cx="8870950" cy="5256584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GB" dirty="0"/>
              <a:t>It will never be perfect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The key to good design is knowing when to stop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Protect yourself with Tests</a:t>
            </a:r>
          </a:p>
          <a:p>
            <a:pPr lvl="2" rtl="0" hangingPunct="0">
              <a:spcAft>
                <a:spcPts val="600"/>
              </a:spcAft>
            </a:pPr>
            <a:r>
              <a:rPr lang="en-GB" dirty="0"/>
              <a:t>Accept change</a:t>
            </a:r>
          </a:p>
          <a:p>
            <a:pPr lvl="0">
              <a:spcAft>
                <a:spcPts val="600"/>
              </a:spcAft>
            </a:pPr>
            <a:r>
              <a:rPr lang="en-GB" dirty="0"/>
              <a:t>Principles apply at different scales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As below, so above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Intra-module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Inter-module/Intra-system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Inter-System</a:t>
            </a:r>
          </a:p>
          <a:p>
            <a:pPr lvl="1" rtl="0" hangingPunct="0">
              <a:spcAft>
                <a:spcPts val="600"/>
              </a:spcAft>
            </a:pPr>
            <a:r>
              <a:rPr lang="en-GB" dirty="0"/>
              <a:t>B2B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Closing Thoughts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63848" y="1763613"/>
            <a:ext cx="8640960" cy="5112568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Do the right thing</a:t>
            </a:r>
          </a:p>
          <a:p>
            <a:pPr lvl="1" rtl="0" hangingPunct="0"/>
            <a:r>
              <a:rPr lang="en-GB" dirty="0" smtClean="0"/>
              <a:t>YAGNI (least complexity)</a:t>
            </a:r>
            <a:endParaRPr lang="en-GB" dirty="0"/>
          </a:p>
          <a:p>
            <a:pPr lvl="1" rtl="0" hangingPunct="0"/>
            <a:r>
              <a:rPr lang="en-GB" dirty="0"/>
              <a:t>Make it Work</a:t>
            </a:r>
          </a:p>
          <a:p>
            <a:pPr lvl="1" rtl="0" hangingPunct="0"/>
            <a:r>
              <a:rPr lang="en-GB" dirty="0"/>
              <a:t>Make it Right</a:t>
            </a:r>
          </a:p>
          <a:p>
            <a:pPr lvl="1" rtl="0" hangingPunct="0"/>
            <a:r>
              <a:rPr lang="en-GB" dirty="0"/>
              <a:t>Make it Fast</a:t>
            </a:r>
          </a:p>
          <a:p>
            <a:pPr lvl="1" rtl="0" hangingPunct="0"/>
            <a:r>
              <a:rPr lang="en-GB" dirty="0"/>
              <a:t>DRY</a:t>
            </a:r>
          </a:p>
          <a:p>
            <a:pPr lvl="1" rtl="0" hangingPunct="0"/>
            <a:r>
              <a:rPr lang="en-GB" dirty="0"/>
              <a:t>Single Responsibility Principle</a:t>
            </a:r>
          </a:p>
          <a:p>
            <a:pPr lvl="0"/>
            <a:r>
              <a:rPr lang="en-GB" dirty="0"/>
              <a:t>Seek feedback</a:t>
            </a:r>
          </a:p>
          <a:p>
            <a:pPr lvl="0"/>
            <a:r>
              <a:rPr lang="en-GB" dirty="0"/>
              <a:t>Keep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The Golden Rule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75816" y="1763613"/>
            <a:ext cx="8870950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endParaRPr lang="en-GB" dirty="0"/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 smtClean="0"/>
              <a:t>“Always </a:t>
            </a:r>
            <a:r>
              <a:rPr lang="en-GB" dirty="0"/>
              <a:t>code as if the person who ends up maintaining your code is a violent psychopath who knows where you live</a:t>
            </a:r>
            <a:r>
              <a:rPr lang="en-GB" dirty="0" smtClean="0"/>
              <a:t>.”</a:t>
            </a:r>
            <a:endParaRPr lang="en-GB" dirty="0"/>
          </a:p>
          <a:p>
            <a:pPr lvl="0" algn="r">
              <a:buNone/>
            </a:pPr>
            <a:r>
              <a:rPr lang="en-GB" i="1" dirty="0"/>
              <a:t>Ward Cunningham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Retrospective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dirty="0" smtClean="0"/>
              <a:t>Post-its on the table</a:t>
            </a:r>
          </a:p>
          <a:p>
            <a:pPr lvl="1"/>
            <a:r>
              <a:rPr lang="en-GB" sz="4800" dirty="0" smtClean="0"/>
              <a:t>What you liked</a:t>
            </a:r>
          </a:p>
          <a:p>
            <a:pPr lvl="1"/>
            <a:r>
              <a:rPr lang="en-GB" sz="4800" dirty="0" smtClean="0"/>
              <a:t>What you missed</a:t>
            </a:r>
          </a:p>
          <a:p>
            <a:pPr lvl="1"/>
            <a:r>
              <a:rPr lang="en-GB" sz="4800" dirty="0" smtClean="0"/>
              <a:t>What was confusing</a:t>
            </a:r>
          </a:p>
        </p:txBody>
      </p:sp>
    </p:spTree>
    <p:extLst>
      <p:ext uri="{BB962C8B-B14F-4D97-AF65-F5344CB8AC3E}">
        <p14:creationId xmlns:p14="http://schemas.microsoft.com/office/powerpoint/2010/main" val="34678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0" y="301625"/>
            <a:ext cx="9072563" cy="5851525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GB"/>
              <a:t>Spare Slides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Principles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/>
              <a:t>Zero</a:t>
            </a:r>
          </a:p>
          <a:p>
            <a:pPr lvl="0"/>
            <a:r>
              <a:rPr lang="en-GB"/>
              <a:t>One</a:t>
            </a:r>
          </a:p>
          <a:p>
            <a:pPr lvl="0"/>
            <a:r>
              <a:rPr lang="en-GB"/>
              <a:t>Many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4384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/>
              <a:t>Will there always just be one of these?</a:t>
            </a:r>
          </a:p>
          <a:p>
            <a:pPr lvl="1" rtl="0" hangingPunct="0"/>
            <a:r>
              <a:rPr lang="en-GB"/>
              <a:t>Yes: design for one</a:t>
            </a:r>
          </a:p>
          <a:p>
            <a:pPr lvl="1" rtl="0" hangingPunct="0"/>
            <a:r>
              <a:rPr lang="en-GB"/>
              <a:t>No: design for </a:t>
            </a:r>
            <a:r>
              <a:rPr lang="en-GB" u="sng"/>
              <a:t>many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4800"/>
              <a:t>Polymorphism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479675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dirty="0"/>
              <a:t>'Many Shaped'?</a:t>
            </a:r>
          </a:p>
          <a:p>
            <a:pPr lvl="0"/>
            <a:r>
              <a:rPr lang="en-GB" dirty="0"/>
              <a:t>One shape on the outside</a:t>
            </a:r>
          </a:p>
          <a:p>
            <a:pPr lvl="0"/>
            <a:r>
              <a:rPr lang="en-GB" dirty="0"/>
              <a:t>Different innards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32000" y="4188239"/>
            <a:ext cx="2515320" cy="309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06559" y="4362840"/>
            <a:ext cx="2809440" cy="233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Foundation 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768475"/>
            <a:ext cx="4329113" cy="2090738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buNone/>
            </a:pPr>
            <a:r>
              <a:rPr lang="en-GB" sz="5400" dirty="0"/>
              <a:t>Inheritance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751513" y="1768475"/>
            <a:ext cx="4329112" cy="2479675"/>
          </a:xfrm>
        </p:spPr>
        <p:txBody>
          <a:bodyPr>
            <a:normAutofit fontScale="92500"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GB" sz="2800" dirty="0"/>
              <a:t>“Is-A” relationship</a:t>
            </a:r>
          </a:p>
          <a:p>
            <a:pPr lvl="1" rtl="0" hangingPunct="0"/>
            <a:r>
              <a:rPr lang="en-GB" sz="2400" dirty="0"/>
              <a:t>A cat </a:t>
            </a:r>
            <a:r>
              <a:rPr lang="en-GB" sz="2400" b="1" dirty="0"/>
              <a:t>is a</a:t>
            </a:r>
            <a:r>
              <a:rPr lang="en-GB" sz="2400" dirty="0"/>
              <a:t> mammal</a:t>
            </a:r>
          </a:p>
          <a:p>
            <a:pPr lvl="0"/>
            <a:r>
              <a:rPr lang="en-GB" sz="2800" dirty="0"/>
              <a:t>Subtype-Polymorphism</a:t>
            </a:r>
          </a:p>
          <a:p>
            <a:pPr lvl="1" rtl="0" hangingPunct="0"/>
            <a:r>
              <a:rPr lang="en-GB" sz="2400" dirty="0"/>
              <a:t>aka Sub-classing</a:t>
            </a:r>
          </a:p>
          <a:p>
            <a:pPr lvl="1" rtl="0" hangingPunct="0"/>
            <a:r>
              <a:rPr lang="en-GB" sz="2400" dirty="0"/>
              <a:t>Reuse definitions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4392000"/>
            <a:ext cx="440567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40720" y="4544280"/>
            <a:ext cx="2087280" cy="200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343999" y="4608000"/>
            <a:ext cx="246708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Some UML: Inheritance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831720" y="2348061"/>
            <a:ext cx="3601080" cy="1008112"/>
            <a:chOff x="1799952" y="2195661"/>
            <a:chExt cx="2160240" cy="1008112"/>
          </a:xfrm>
        </p:grpSpPr>
        <p:sp>
          <p:nvSpPr>
            <p:cNvPr id="4" name="Rectangle 3"/>
            <p:cNvSpPr/>
            <p:nvPr/>
          </p:nvSpPr>
          <p:spPr>
            <a:xfrm>
              <a:off x="1799952" y="2195661"/>
              <a:ext cx="216024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Some Interface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4" idx="1"/>
              <a:endCxn id="4" idx="3"/>
            </p:cNvCxnSpPr>
            <p:nvPr/>
          </p:nvCxnSpPr>
          <p:spPr>
            <a:xfrm>
              <a:off x="1799952" y="2699717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831720" y="4678380"/>
            <a:ext cx="3601080" cy="1008112"/>
            <a:chOff x="1799952" y="2195661"/>
            <a:chExt cx="3601080" cy="1008112"/>
          </a:xfrm>
        </p:grpSpPr>
        <p:sp>
          <p:nvSpPr>
            <p:cNvPr id="11" name="Rectangle 10"/>
            <p:cNvSpPr/>
            <p:nvPr/>
          </p:nvSpPr>
          <p:spPr>
            <a:xfrm>
              <a:off x="1799952" y="2195661"/>
              <a:ext cx="360108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Implementing Class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1"/>
              <a:endCxn id="11" idx="3"/>
            </p:cNvCxnSpPr>
            <p:nvPr/>
          </p:nvCxnSpPr>
          <p:spPr>
            <a:xfrm>
              <a:off x="1799952" y="2699717"/>
              <a:ext cx="3601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11" idx="0"/>
            <a:endCxn id="4" idx="2"/>
          </p:cNvCxnSpPr>
          <p:nvPr/>
        </p:nvCxnSpPr>
        <p:spPr>
          <a:xfrm flipV="1">
            <a:off x="7632260" y="3356173"/>
            <a:ext cx="0" cy="1322207"/>
          </a:xfrm>
          <a:prstGeom prst="straightConnector1">
            <a:avLst/>
          </a:prstGeom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953200" y="4723800"/>
            <a:ext cx="2160240" cy="1008112"/>
            <a:chOff x="1799952" y="2195661"/>
            <a:chExt cx="2160240" cy="1008112"/>
          </a:xfrm>
        </p:grpSpPr>
        <p:sp>
          <p:nvSpPr>
            <p:cNvPr id="20" name="Rectangle 19"/>
            <p:cNvSpPr/>
            <p:nvPr/>
          </p:nvSpPr>
          <p:spPr>
            <a:xfrm>
              <a:off x="1799952" y="2195661"/>
              <a:ext cx="2160240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smtClean="0">
                  <a:solidFill>
                    <a:schemeClr val="tx1"/>
                  </a:solidFill>
                </a:rPr>
                <a:t>Child Class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20" idx="1"/>
              <a:endCxn id="20" idx="3"/>
            </p:cNvCxnSpPr>
            <p:nvPr/>
          </p:nvCxnSpPr>
          <p:spPr>
            <a:xfrm>
              <a:off x="1799952" y="2699717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>
            <a:stCxn id="20" idx="0"/>
            <a:endCxn id="17" idx="2"/>
          </p:cNvCxnSpPr>
          <p:nvPr/>
        </p:nvCxnSpPr>
        <p:spPr>
          <a:xfrm flipH="1" flipV="1">
            <a:off x="3017520" y="3643751"/>
            <a:ext cx="15800" cy="10800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937400" y="1691151"/>
            <a:ext cx="2176040" cy="1952600"/>
            <a:chOff x="2013024" y="1403573"/>
            <a:chExt cx="2176040" cy="1952600"/>
          </a:xfrm>
        </p:grpSpPr>
        <p:grpSp>
          <p:nvGrpSpPr>
            <p:cNvPr id="16" name="Group 15"/>
            <p:cNvGrpSpPr/>
            <p:nvPr/>
          </p:nvGrpSpPr>
          <p:grpSpPr>
            <a:xfrm>
              <a:off x="2013024" y="1403573"/>
              <a:ext cx="2176040" cy="1952600"/>
              <a:chOff x="1799952" y="2195661"/>
              <a:chExt cx="2176040" cy="100811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799952" y="2195661"/>
                <a:ext cx="2160240" cy="10081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 smtClean="0">
                    <a:solidFill>
                      <a:schemeClr val="tx1"/>
                    </a:solidFill>
                  </a:rPr>
                  <a:t>Some Class</a:t>
                </a:r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1815752" y="2418724"/>
                <a:ext cx="21602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2027048" y="1835621"/>
              <a:ext cx="2086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+attribute: Type</a:t>
              </a:r>
              <a:endParaRPr lang="en-GB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013024" y="2348061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058376" y="2482785"/>
              <a:ext cx="2086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+operation(): Type</a:t>
              </a:r>
              <a:endParaRPr lang="en-GB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860772" y="2922763"/>
            <a:ext cx="258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+operation(</a:t>
            </a:r>
            <a:r>
              <a:rPr lang="en-GB" dirty="0" err="1" smtClean="0"/>
              <a:t>param</a:t>
            </a:r>
            <a:r>
              <a:rPr lang="en-GB" dirty="0" smtClean="0"/>
              <a:t>): Type</a:t>
            </a:r>
            <a:endParaRPr lang="en-GB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831720" y="2922763"/>
            <a:ext cx="3601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2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Exercise </a:t>
            </a:r>
            <a:r>
              <a:rPr lang="en-GB" dirty="0" smtClean="0"/>
              <a:t>1:  Inheritance</a:t>
            </a:r>
            <a:endParaRPr lang="en-GB" dirty="0"/>
          </a:p>
        </p:txBody>
      </p:sp>
      <p:sp>
        <p:nvSpPr>
          <p:cNvPr id="2" name="Subtitle 1"/>
          <p:cNvSpPr txBox="1">
            <a:spLocks noGrp="1"/>
          </p:cNvSpPr>
          <p:nvPr>
            <p:ph idx="1"/>
          </p:nvPr>
        </p:nvSpPr>
        <p:spPr>
          <a:xfrm>
            <a:off x="503999" y="1769039"/>
            <a:ext cx="8870040" cy="5251157"/>
          </a:xfrm>
        </p:spPr>
        <p:txBody>
          <a:bodyPr anchor="t">
            <a:normAutofit lnSpcReduction="1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457200" indent="-457200" algn="l"/>
            <a:r>
              <a:rPr lang="en-GB" sz="4000" dirty="0" smtClean="0"/>
              <a:t>Put the following mammals into a class hierarchy</a:t>
            </a:r>
          </a:p>
          <a:p>
            <a:pPr marL="889200" lvl="1" indent="-457200" algn="l"/>
            <a:r>
              <a:rPr lang="en-GB" sz="3600" dirty="0" smtClean="0"/>
              <a:t>Bears, Dolphins, Orcas, Gorillas, Humans, Monkeys, Lions</a:t>
            </a:r>
            <a:endParaRPr lang="en-GB" sz="3600" dirty="0"/>
          </a:p>
          <a:p>
            <a:pPr marL="889200" lvl="1" indent="-457200" algn="l"/>
            <a:r>
              <a:rPr lang="en-GB" sz="3600" dirty="0" smtClean="0"/>
              <a:t>Orders of </a:t>
            </a:r>
            <a:r>
              <a:rPr lang="en-GB" sz="3600" dirty="0"/>
              <a:t>mammals include </a:t>
            </a:r>
            <a:r>
              <a:rPr lang="en-GB" sz="3600" b="1" dirty="0" err="1" smtClean="0"/>
              <a:t>Cetacea</a:t>
            </a:r>
            <a:r>
              <a:rPr lang="en-GB" sz="3600" dirty="0" smtClean="0"/>
              <a:t>, </a:t>
            </a:r>
            <a:r>
              <a:rPr lang="en-GB" sz="3600" b="1" dirty="0" err="1" smtClean="0"/>
              <a:t>Carnivora</a:t>
            </a:r>
            <a:r>
              <a:rPr lang="en-GB" sz="3600" dirty="0" smtClean="0"/>
              <a:t> and </a:t>
            </a:r>
            <a:r>
              <a:rPr lang="en-GB" sz="3600" b="1" dirty="0" smtClean="0"/>
              <a:t>Primates</a:t>
            </a:r>
          </a:p>
          <a:p>
            <a:pPr marL="889200" lvl="1" indent="-457200" algn="l"/>
            <a:r>
              <a:rPr lang="en-GB" sz="3600" dirty="0" smtClean="0"/>
              <a:t>What attributes might they have?</a:t>
            </a:r>
          </a:p>
          <a:p>
            <a:pPr marL="432000" lvl="1" indent="0" algn="l">
              <a:buNone/>
            </a:pPr>
            <a:endParaRPr lang="en-GB" dirty="0" smtClean="0"/>
          </a:p>
          <a:p>
            <a:pPr marL="0" indent="-8884">
              <a:buNone/>
            </a:pPr>
            <a:r>
              <a:rPr lang="en-GB" sz="4000" dirty="0" smtClean="0"/>
              <a:t>[5 minutes]</a:t>
            </a:r>
            <a:endParaRPr lang="en-GB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4839</TotalTime>
  <Words>1550</Words>
  <Application>Microsoft Office PowerPoint</Application>
  <PresentationFormat>Custom</PresentationFormat>
  <Paragraphs>426</Paragraphs>
  <Slides>58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Introduction</vt:lpstr>
      <vt:lpstr>What do you think of when you think of OO?</vt:lpstr>
      <vt:lpstr>Context</vt:lpstr>
      <vt:lpstr>Foundation Concepts</vt:lpstr>
      <vt:lpstr>Foundation Concepts</vt:lpstr>
      <vt:lpstr>Foundation Concepts</vt:lpstr>
      <vt:lpstr>Some UML: Inheritance</vt:lpstr>
      <vt:lpstr>Exercise 1:  Inheritance</vt:lpstr>
      <vt:lpstr>PowerPoint Presentation</vt:lpstr>
      <vt:lpstr>Exercise 1: Discussion</vt:lpstr>
      <vt:lpstr>Foundation Concepts</vt:lpstr>
      <vt:lpstr>Some UML: Composition</vt:lpstr>
      <vt:lpstr>Exercise 2: Composition</vt:lpstr>
      <vt:lpstr>PowerPoint Presentation</vt:lpstr>
      <vt:lpstr>Exercise 2: Discussion</vt:lpstr>
      <vt:lpstr>Foundation Concepts</vt:lpstr>
      <vt:lpstr>Foundation Concepts</vt:lpstr>
      <vt:lpstr>Exercise 3: Back at the Zoo</vt:lpstr>
      <vt:lpstr>PowerPoint Presentation</vt:lpstr>
      <vt:lpstr>Exercise 3: Discussion</vt:lpstr>
      <vt:lpstr>Principles</vt:lpstr>
      <vt:lpstr>A note on Complexity</vt:lpstr>
      <vt:lpstr>Principles</vt:lpstr>
      <vt:lpstr>Principles</vt:lpstr>
      <vt:lpstr>S.O.L.I.D</vt:lpstr>
      <vt:lpstr>Principles</vt:lpstr>
      <vt:lpstr>PowerPoint Presentation</vt:lpstr>
      <vt:lpstr>Principles</vt:lpstr>
      <vt:lpstr>PowerPoint Presentation</vt:lpstr>
      <vt:lpstr>Principles</vt:lpstr>
      <vt:lpstr>PowerPoint Presentation</vt:lpstr>
      <vt:lpstr>Principles</vt:lpstr>
      <vt:lpstr>PowerPoint Presentation</vt:lpstr>
      <vt:lpstr>Principles</vt:lpstr>
      <vt:lpstr>PowerPoint Presentation</vt:lpstr>
      <vt:lpstr>Principles</vt:lpstr>
      <vt:lpstr>Principles</vt:lpstr>
      <vt:lpstr>Practices</vt:lpstr>
      <vt:lpstr>Practices</vt:lpstr>
      <vt:lpstr>Practices: UML</vt:lpstr>
      <vt:lpstr>Practices: UML</vt:lpstr>
      <vt:lpstr>Practices: UML</vt:lpstr>
      <vt:lpstr>Exercise 4: Cash Machine</vt:lpstr>
      <vt:lpstr>Exercise 4: Discussion</vt:lpstr>
      <vt:lpstr>Practices</vt:lpstr>
      <vt:lpstr>Practices</vt:lpstr>
      <vt:lpstr>Practices: Design Patterns</vt:lpstr>
      <vt:lpstr>Practices: Design Patterns</vt:lpstr>
      <vt:lpstr>Practices: Design Patterns</vt:lpstr>
      <vt:lpstr>Practices</vt:lpstr>
      <vt:lpstr>Exercise 5: Group Therapy</vt:lpstr>
      <vt:lpstr>Closing Thoughts</vt:lpstr>
      <vt:lpstr>Closing Thoughts</vt:lpstr>
      <vt:lpstr>The Golden Rule</vt:lpstr>
      <vt:lpstr>Retrospective</vt:lpstr>
      <vt:lpstr>PowerPoint Presentation</vt:lpstr>
      <vt:lpstr>Principles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Tony Baines</cp:lastModifiedBy>
  <cp:revision>61</cp:revision>
  <dcterms:created xsi:type="dcterms:W3CDTF">2013-03-08T18:17:48Z</dcterms:created>
  <dcterms:modified xsi:type="dcterms:W3CDTF">2013-03-16T20:00:25Z</dcterms:modified>
</cp:coreProperties>
</file>